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4152" r:id="rId1"/>
  </p:sldMasterIdLst>
  <p:notesMasterIdLst>
    <p:notesMasterId r:id="rId17"/>
  </p:notesMasterIdLst>
  <p:sldIdLst>
    <p:sldId id="257" r:id="rId2"/>
    <p:sldId id="259" r:id="rId3"/>
    <p:sldId id="258" r:id="rId4"/>
    <p:sldId id="274" r:id="rId5"/>
    <p:sldId id="260" r:id="rId6"/>
    <p:sldId id="262" r:id="rId7"/>
    <p:sldId id="263" r:id="rId8"/>
    <p:sldId id="275" r:id="rId9"/>
    <p:sldId id="276" r:id="rId10"/>
    <p:sldId id="264" r:id="rId11"/>
    <p:sldId id="278" r:id="rId12"/>
    <p:sldId id="279" r:id="rId13"/>
    <p:sldId id="280" r:id="rId14"/>
    <p:sldId id="277" r:id="rId15"/>
    <p:sldId id="265" r:id="rId16"/>
  </p:sldIdLst>
  <p:sldSz cx="9144000" cy="5143500" type="screen16x9"/>
  <p:notesSz cx="6858000" cy="9144000"/>
  <p:embeddedFontLst>
    <p:embeddedFont>
      <p:font typeface="Gill Sans MT" panose="020B0502020104020203" pitchFamily="34" charset="77"/>
      <p:regular r:id="rId18"/>
      <p:bold r:id="rId19"/>
      <p:italic r:id="rId20"/>
      <p:boldItalic r:id="rId21"/>
    </p:embeddedFont>
    <p:embeddedFont>
      <p:font typeface="Wingdings 2" pitchFamily="2" charset="2"/>
      <p:regular r:id="rId2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730"/>
    <p:restoredTop sz="73469"/>
  </p:normalViewPr>
  <p:slideViewPr>
    <p:cSldViewPr snapToGrid="0">
      <p:cViewPr varScale="1">
        <p:scale>
          <a:sx n="122" d="100"/>
          <a:sy n="122" d="100"/>
        </p:scale>
        <p:origin x="20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s>
</file>

<file path=ppt/diagrams/_rels/data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10" Type="http://schemas.openxmlformats.org/officeDocument/2006/relationships/image" Target="../media/image11.svg"/><Relationship Id="rId4" Type="http://schemas.openxmlformats.org/officeDocument/2006/relationships/image" Target="../media/image5.svg"/><Relationship Id="rId9" Type="http://schemas.openxmlformats.org/officeDocument/2006/relationships/image" Target="../media/image1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4A24E9-6D3E-4B4D-BB7E-27C0CF11303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90C5721-130C-4DDF-86E9-6ED110B149FC}">
      <dgm:prSet/>
      <dgm:spPr/>
      <dgm:t>
        <a:bodyPr/>
        <a:lstStyle/>
        <a:p>
          <a:pPr>
            <a:lnSpc>
              <a:spcPct val="100000"/>
            </a:lnSpc>
          </a:pPr>
          <a:r>
            <a:rPr lang="en-US"/>
            <a:t>Business Problem</a:t>
          </a:r>
          <a:endParaRPr lang="en-US" dirty="0"/>
        </a:p>
      </dgm:t>
    </dgm:pt>
    <dgm:pt modelId="{2B3D209B-5EB4-4D05-902B-13093A9E803A}" type="parTrans" cxnId="{784B465B-CD33-4605-AA00-9C5C03C88280}">
      <dgm:prSet/>
      <dgm:spPr/>
      <dgm:t>
        <a:bodyPr/>
        <a:lstStyle/>
        <a:p>
          <a:endParaRPr lang="en-US"/>
        </a:p>
      </dgm:t>
    </dgm:pt>
    <dgm:pt modelId="{3EF51D40-C8F8-43EA-AB9D-1162C3BEA587}" type="sibTrans" cxnId="{784B465B-CD33-4605-AA00-9C5C03C88280}">
      <dgm:prSet/>
      <dgm:spPr/>
      <dgm:t>
        <a:bodyPr/>
        <a:lstStyle/>
        <a:p>
          <a:endParaRPr lang="en-US"/>
        </a:p>
      </dgm:t>
    </dgm:pt>
    <dgm:pt modelId="{DEAB9893-4FA9-403D-BB2E-76D88799C7A5}">
      <dgm:prSet/>
      <dgm:spPr/>
      <dgm:t>
        <a:bodyPr/>
        <a:lstStyle/>
        <a:p>
          <a:pPr>
            <a:lnSpc>
              <a:spcPct val="100000"/>
            </a:lnSpc>
          </a:pPr>
          <a:r>
            <a:rPr lang="en-US" dirty="0"/>
            <a:t>Data</a:t>
          </a:r>
        </a:p>
      </dgm:t>
    </dgm:pt>
    <dgm:pt modelId="{993A5AA1-4776-4642-98BD-3E45FFF9DCA3}" type="parTrans" cxnId="{21D3CCEF-0474-4231-AA3C-9B58EF2BDB8F}">
      <dgm:prSet/>
      <dgm:spPr/>
      <dgm:t>
        <a:bodyPr/>
        <a:lstStyle/>
        <a:p>
          <a:endParaRPr lang="en-US"/>
        </a:p>
      </dgm:t>
    </dgm:pt>
    <dgm:pt modelId="{BCA49B17-9C16-48C0-8DA2-490612D63315}" type="sibTrans" cxnId="{21D3CCEF-0474-4231-AA3C-9B58EF2BDB8F}">
      <dgm:prSet/>
      <dgm:spPr/>
      <dgm:t>
        <a:bodyPr/>
        <a:lstStyle/>
        <a:p>
          <a:endParaRPr lang="en-US"/>
        </a:p>
      </dgm:t>
    </dgm:pt>
    <dgm:pt modelId="{293B817C-93D3-41FA-9DB4-DD2B547A32E3}">
      <dgm:prSet/>
      <dgm:spPr/>
      <dgm:t>
        <a:bodyPr/>
        <a:lstStyle/>
        <a:p>
          <a:pPr>
            <a:lnSpc>
              <a:spcPct val="100000"/>
            </a:lnSpc>
          </a:pPr>
          <a:r>
            <a:rPr lang="en-US" dirty="0"/>
            <a:t>Questions for Investigation</a:t>
          </a:r>
        </a:p>
      </dgm:t>
    </dgm:pt>
    <dgm:pt modelId="{CE9D9EEE-F7A2-41A3-973B-C0404FC7B4AF}" type="parTrans" cxnId="{F161CDE6-64B9-458C-BF78-98D47C03EAAF}">
      <dgm:prSet/>
      <dgm:spPr/>
      <dgm:t>
        <a:bodyPr/>
        <a:lstStyle/>
        <a:p>
          <a:endParaRPr lang="en-US"/>
        </a:p>
      </dgm:t>
    </dgm:pt>
    <dgm:pt modelId="{F3036CA7-6727-40EF-AF45-239610DC3665}" type="sibTrans" cxnId="{F161CDE6-64B9-458C-BF78-98D47C03EAAF}">
      <dgm:prSet/>
      <dgm:spPr/>
      <dgm:t>
        <a:bodyPr/>
        <a:lstStyle/>
        <a:p>
          <a:endParaRPr lang="en-US"/>
        </a:p>
      </dgm:t>
    </dgm:pt>
    <dgm:pt modelId="{F2B22A9F-2D47-4C06-A1A2-855951DAD745}">
      <dgm:prSet/>
      <dgm:spPr/>
      <dgm:t>
        <a:bodyPr/>
        <a:lstStyle/>
        <a:p>
          <a:pPr>
            <a:lnSpc>
              <a:spcPct val="100000"/>
            </a:lnSpc>
          </a:pPr>
          <a:r>
            <a:rPr lang="en-US"/>
            <a:t>Results</a:t>
          </a:r>
        </a:p>
      </dgm:t>
    </dgm:pt>
    <dgm:pt modelId="{78096667-7ADB-404F-A60D-EB39FEA92407}" type="parTrans" cxnId="{9E82DBCF-A22E-4AA6-AB19-67129E0D8D20}">
      <dgm:prSet/>
      <dgm:spPr/>
      <dgm:t>
        <a:bodyPr/>
        <a:lstStyle/>
        <a:p>
          <a:endParaRPr lang="en-US"/>
        </a:p>
      </dgm:t>
    </dgm:pt>
    <dgm:pt modelId="{CCFEE940-B488-480D-B465-38733340AAAF}" type="sibTrans" cxnId="{9E82DBCF-A22E-4AA6-AB19-67129E0D8D20}">
      <dgm:prSet/>
      <dgm:spPr/>
      <dgm:t>
        <a:bodyPr/>
        <a:lstStyle/>
        <a:p>
          <a:endParaRPr lang="en-US"/>
        </a:p>
      </dgm:t>
    </dgm:pt>
    <dgm:pt modelId="{5877C5A3-A3E5-4D13-82B3-4146F5BDFF43}">
      <dgm:prSet/>
      <dgm:spPr/>
      <dgm:t>
        <a:bodyPr/>
        <a:lstStyle/>
        <a:p>
          <a:pPr>
            <a:lnSpc>
              <a:spcPct val="100000"/>
            </a:lnSpc>
          </a:pPr>
          <a:r>
            <a:rPr lang="en-US" dirty="0"/>
            <a:t>Conclusions</a:t>
          </a:r>
        </a:p>
      </dgm:t>
    </dgm:pt>
    <dgm:pt modelId="{D502CCAB-13DE-49AE-B220-BECBB9309B3B}" type="parTrans" cxnId="{B473A807-4569-4548-A3C6-7D3BD4CF6B6B}">
      <dgm:prSet/>
      <dgm:spPr/>
      <dgm:t>
        <a:bodyPr/>
        <a:lstStyle/>
        <a:p>
          <a:endParaRPr lang="en-US"/>
        </a:p>
      </dgm:t>
    </dgm:pt>
    <dgm:pt modelId="{CF2505B4-A356-4A2D-A60E-5294247BAF85}" type="sibTrans" cxnId="{B473A807-4569-4548-A3C6-7D3BD4CF6B6B}">
      <dgm:prSet/>
      <dgm:spPr/>
      <dgm:t>
        <a:bodyPr/>
        <a:lstStyle/>
        <a:p>
          <a:endParaRPr lang="en-US"/>
        </a:p>
      </dgm:t>
    </dgm:pt>
    <dgm:pt modelId="{1A0C52E7-A377-4F3C-8D9A-375FB98681FA}" type="pres">
      <dgm:prSet presAssocID="{A94A24E9-6D3E-4B4D-BB7E-27C0CF113039}" presName="root" presStyleCnt="0">
        <dgm:presLayoutVars>
          <dgm:dir/>
          <dgm:resizeHandles val="exact"/>
        </dgm:presLayoutVars>
      </dgm:prSet>
      <dgm:spPr/>
    </dgm:pt>
    <dgm:pt modelId="{F057A375-E727-40AB-A7FE-C99A1AA7B4CF}" type="pres">
      <dgm:prSet presAssocID="{A90C5721-130C-4DDF-86E9-6ED110B149FC}" presName="compNode" presStyleCnt="0"/>
      <dgm:spPr/>
    </dgm:pt>
    <dgm:pt modelId="{E3E72541-9709-47C3-A2AB-4495B5682386}" type="pres">
      <dgm:prSet presAssocID="{A90C5721-130C-4DDF-86E9-6ED110B149FC}" presName="bgRect" presStyleLbl="bgShp" presStyleIdx="0" presStyleCnt="5"/>
      <dgm:spPr/>
    </dgm:pt>
    <dgm:pt modelId="{A290C111-E6B6-46D3-A380-619B35C25F9D}" type="pres">
      <dgm:prSet presAssocID="{A90C5721-130C-4DDF-86E9-6ED110B149F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andshake"/>
        </a:ext>
      </dgm:extLst>
    </dgm:pt>
    <dgm:pt modelId="{68ABF5BF-B48E-48E8-B7EB-29155CBF4D98}" type="pres">
      <dgm:prSet presAssocID="{A90C5721-130C-4DDF-86E9-6ED110B149FC}" presName="spaceRect" presStyleCnt="0"/>
      <dgm:spPr/>
    </dgm:pt>
    <dgm:pt modelId="{1E7BD98A-09E8-4486-A1ED-3E4C37D4F905}" type="pres">
      <dgm:prSet presAssocID="{A90C5721-130C-4DDF-86E9-6ED110B149FC}" presName="parTx" presStyleLbl="revTx" presStyleIdx="0" presStyleCnt="5">
        <dgm:presLayoutVars>
          <dgm:chMax val="0"/>
          <dgm:chPref val="0"/>
        </dgm:presLayoutVars>
      </dgm:prSet>
      <dgm:spPr/>
    </dgm:pt>
    <dgm:pt modelId="{2B1808B0-35C6-43CE-BF7F-2896A0F87D1B}" type="pres">
      <dgm:prSet presAssocID="{3EF51D40-C8F8-43EA-AB9D-1162C3BEA587}" presName="sibTrans" presStyleCnt="0"/>
      <dgm:spPr/>
    </dgm:pt>
    <dgm:pt modelId="{839BE147-D2EC-4D4F-B66C-71DB01ADE91C}" type="pres">
      <dgm:prSet presAssocID="{DEAB9893-4FA9-403D-BB2E-76D88799C7A5}" presName="compNode" presStyleCnt="0"/>
      <dgm:spPr/>
    </dgm:pt>
    <dgm:pt modelId="{E72BA19B-E967-47E1-9810-0A42F0C64750}" type="pres">
      <dgm:prSet presAssocID="{DEAB9893-4FA9-403D-BB2E-76D88799C7A5}" presName="bgRect" presStyleLbl="bgShp" presStyleIdx="1" presStyleCnt="5"/>
      <dgm:spPr/>
    </dgm:pt>
    <dgm:pt modelId="{EB660477-B518-43A0-A71F-938A1A35A1D9}" type="pres">
      <dgm:prSet presAssocID="{DEAB9893-4FA9-403D-BB2E-76D88799C7A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C81D4F3-9048-4CD1-AA57-CD5363C839BB}" type="pres">
      <dgm:prSet presAssocID="{DEAB9893-4FA9-403D-BB2E-76D88799C7A5}" presName="spaceRect" presStyleCnt="0"/>
      <dgm:spPr/>
    </dgm:pt>
    <dgm:pt modelId="{247F8C8D-5276-489F-B418-282A5582C415}" type="pres">
      <dgm:prSet presAssocID="{DEAB9893-4FA9-403D-BB2E-76D88799C7A5}" presName="parTx" presStyleLbl="revTx" presStyleIdx="1" presStyleCnt="5">
        <dgm:presLayoutVars>
          <dgm:chMax val="0"/>
          <dgm:chPref val="0"/>
        </dgm:presLayoutVars>
      </dgm:prSet>
      <dgm:spPr/>
    </dgm:pt>
    <dgm:pt modelId="{742869F1-AC90-44C6-83E7-55043CAAB762}" type="pres">
      <dgm:prSet presAssocID="{BCA49B17-9C16-48C0-8DA2-490612D63315}" presName="sibTrans" presStyleCnt="0"/>
      <dgm:spPr/>
    </dgm:pt>
    <dgm:pt modelId="{348C2CF7-39D6-430B-9289-C495217591AE}" type="pres">
      <dgm:prSet presAssocID="{293B817C-93D3-41FA-9DB4-DD2B547A32E3}" presName="compNode" presStyleCnt="0"/>
      <dgm:spPr/>
    </dgm:pt>
    <dgm:pt modelId="{B9E19D4B-2D56-47F1-8BE7-701FA5936E21}" type="pres">
      <dgm:prSet presAssocID="{293B817C-93D3-41FA-9DB4-DD2B547A32E3}" presName="bgRect" presStyleLbl="bgShp" presStyleIdx="2" presStyleCnt="5"/>
      <dgm:spPr/>
    </dgm:pt>
    <dgm:pt modelId="{3987499E-4A78-42C7-B5D1-442E82AB62EB}" type="pres">
      <dgm:prSet presAssocID="{293B817C-93D3-41FA-9DB4-DD2B547A32E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croscope"/>
        </a:ext>
      </dgm:extLst>
    </dgm:pt>
    <dgm:pt modelId="{1044A221-7D78-4E7F-8787-595B895D85BC}" type="pres">
      <dgm:prSet presAssocID="{293B817C-93D3-41FA-9DB4-DD2B547A32E3}" presName="spaceRect" presStyleCnt="0"/>
      <dgm:spPr/>
    </dgm:pt>
    <dgm:pt modelId="{A4BFBD78-B1AB-40BB-838D-F8ED740758A2}" type="pres">
      <dgm:prSet presAssocID="{293B817C-93D3-41FA-9DB4-DD2B547A32E3}" presName="parTx" presStyleLbl="revTx" presStyleIdx="2" presStyleCnt="5">
        <dgm:presLayoutVars>
          <dgm:chMax val="0"/>
          <dgm:chPref val="0"/>
        </dgm:presLayoutVars>
      </dgm:prSet>
      <dgm:spPr/>
    </dgm:pt>
    <dgm:pt modelId="{5E416135-6251-4EEF-AB08-02B2037F465A}" type="pres">
      <dgm:prSet presAssocID="{F3036CA7-6727-40EF-AF45-239610DC3665}" presName="sibTrans" presStyleCnt="0"/>
      <dgm:spPr/>
    </dgm:pt>
    <dgm:pt modelId="{DC25D5F8-93D3-498A-962B-ACA950CD307F}" type="pres">
      <dgm:prSet presAssocID="{F2B22A9F-2D47-4C06-A1A2-855951DAD745}" presName="compNode" presStyleCnt="0"/>
      <dgm:spPr/>
    </dgm:pt>
    <dgm:pt modelId="{54CE8B47-8AE6-4977-9F46-B3D7FBE19B79}" type="pres">
      <dgm:prSet presAssocID="{F2B22A9F-2D47-4C06-A1A2-855951DAD745}" presName="bgRect" presStyleLbl="bgShp" presStyleIdx="3" presStyleCnt="5"/>
      <dgm:spPr/>
    </dgm:pt>
    <dgm:pt modelId="{025D3C1D-4422-46A3-8A74-EAAF813CC0A0}" type="pres">
      <dgm:prSet presAssocID="{F2B22A9F-2D47-4C06-A1A2-855951DAD74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FD92E43D-62E6-4E63-BC1B-138E9C8D788D}" type="pres">
      <dgm:prSet presAssocID="{F2B22A9F-2D47-4C06-A1A2-855951DAD745}" presName="spaceRect" presStyleCnt="0"/>
      <dgm:spPr/>
    </dgm:pt>
    <dgm:pt modelId="{03BD5E30-4355-4BDE-8328-0A8CCE8BFE1D}" type="pres">
      <dgm:prSet presAssocID="{F2B22A9F-2D47-4C06-A1A2-855951DAD745}" presName="parTx" presStyleLbl="revTx" presStyleIdx="3" presStyleCnt="5">
        <dgm:presLayoutVars>
          <dgm:chMax val="0"/>
          <dgm:chPref val="0"/>
        </dgm:presLayoutVars>
      </dgm:prSet>
      <dgm:spPr/>
    </dgm:pt>
    <dgm:pt modelId="{1060FCFA-482A-4A17-AD3D-2B14FE2F73A1}" type="pres">
      <dgm:prSet presAssocID="{CCFEE940-B488-480D-B465-38733340AAAF}" presName="sibTrans" presStyleCnt="0"/>
      <dgm:spPr/>
    </dgm:pt>
    <dgm:pt modelId="{3B2E575B-A959-43BE-851B-56D28AD0395F}" type="pres">
      <dgm:prSet presAssocID="{5877C5A3-A3E5-4D13-82B3-4146F5BDFF43}" presName="compNode" presStyleCnt="0"/>
      <dgm:spPr/>
    </dgm:pt>
    <dgm:pt modelId="{762D00A2-7EC1-4E6C-9A32-000739844980}" type="pres">
      <dgm:prSet presAssocID="{5877C5A3-A3E5-4D13-82B3-4146F5BDFF43}" presName="bgRect" presStyleLbl="bgShp" presStyleIdx="4" presStyleCnt="5"/>
      <dgm:spPr/>
    </dgm:pt>
    <dgm:pt modelId="{A9FA79CA-3CB5-4440-B5B0-45F11E099C25}" type="pres">
      <dgm:prSet presAssocID="{5877C5A3-A3E5-4D13-82B3-4146F5BDFF4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89CA0A7C-F20A-4647-B621-2DDC753986A2}" type="pres">
      <dgm:prSet presAssocID="{5877C5A3-A3E5-4D13-82B3-4146F5BDFF43}" presName="spaceRect" presStyleCnt="0"/>
      <dgm:spPr/>
    </dgm:pt>
    <dgm:pt modelId="{DCDE9292-2C51-42C2-89B9-35CFBDC290AA}" type="pres">
      <dgm:prSet presAssocID="{5877C5A3-A3E5-4D13-82B3-4146F5BDFF43}" presName="parTx" presStyleLbl="revTx" presStyleIdx="4" presStyleCnt="5">
        <dgm:presLayoutVars>
          <dgm:chMax val="0"/>
          <dgm:chPref val="0"/>
        </dgm:presLayoutVars>
      </dgm:prSet>
      <dgm:spPr/>
    </dgm:pt>
  </dgm:ptLst>
  <dgm:cxnLst>
    <dgm:cxn modelId="{B473A807-4569-4548-A3C6-7D3BD4CF6B6B}" srcId="{A94A24E9-6D3E-4B4D-BB7E-27C0CF113039}" destId="{5877C5A3-A3E5-4D13-82B3-4146F5BDFF43}" srcOrd="4" destOrd="0" parTransId="{D502CCAB-13DE-49AE-B220-BECBB9309B3B}" sibTransId="{CF2505B4-A356-4A2D-A60E-5294247BAF85}"/>
    <dgm:cxn modelId="{8FD6FA42-C23B-3844-AB10-298E695F21C6}" type="presOf" srcId="{293B817C-93D3-41FA-9DB4-DD2B547A32E3}" destId="{A4BFBD78-B1AB-40BB-838D-F8ED740758A2}" srcOrd="0" destOrd="0" presId="urn:microsoft.com/office/officeart/2018/2/layout/IconVerticalSolidList"/>
    <dgm:cxn modelId="{90B30049-3116-1542-9EE9-1C82176ED8C9}" type="presOf" srcId="{F2B22A9F-2D47-4C06-A1A2-855951DAD745}" destId="{03BD5E30-4355-4BDE-8328-0A8CCE8BFE1D}" srcOrd="0" destOrd="0" presId="urn:microsoft.com/office/officeart/2018/2/layout/IconVerticalSolidList"/>
    <dgm:cxn modelId="{1112FB50-C149-1A44-A965-157923AA3B72}" type="presOf" srcId="{A90C5721-130C-4DDF-86E9-6ED110B149FC}" destId="{1E7BD98A-09E8-4486-A1ED-3E4C37D4F905}" srcOrd="0" destOrd="0" presId="urn:microsoft.com/office/officeart/2018/2/layout/IconVerticalSolidList"/>
    <dgm:cxn modelId="{784B465B-CD33-4605-AA00-9C5C03C88280}" srcId="{A94A24E9-6D3E-4B4D-BB7E-27C0CF113039}" destId="{A90C5721-130C-4DDF-86E9-6ED110B149FC}" srcOrd="0" destOrd="0" parTransId="{2B3D209B-5EB4-4D05-902B-13093A9E803A}" sibTransId="{3EF51D40-C8F8-43EA-AB9D-1162C3BEA587}"/>
    <dgm:cxn modelId="{7B64A194-E0BB-074B-A19A-F5FA42F3BC61}" type="presOf" srcId="{DEAB9893-4FA9-403D-BB2E-76D88799C7A5}" destId="{247F8C8D-5276-489F-B418-282A5582C415}" srcOrd="0" destOrd="0" presId="urn:microsoft.com/office/officeart/2018/2/layout/IconVerticalSolidList"/>
    <dgm:cxn modelId="{39E5E6AE-EC6E-C846-8F05-0483B495224B}" type="presOf" srcId="{A94A24E9-6D3E-4B4D-BB7E-27C0CF113039}" destId="{1A0C52E7-A377-4F3C-8D9A-375FB98681FA}" srcOrd="0" destOrd="0" presId="urn:microsoft.com/office/officeart/2018/2/layout/IconVerticalSolidList"/>
    <dgm:cxn modelId="{9E82DBCF-A22E-4AA6-AB19-67129E0D8D20}" srcId="{A94A24E9-6D3E-4B4D-BB7E-27C0CF113039}" destId="{F2B22A9F-2D47-4C06-A1A2-855951DAD745}" srcOrd="3" destOrd="0" parTransId="{78096667-7ADB-404F-A60D-EB39FEA92407}" sibTransId="{CCFEE940-B488-480D-B465-38733340AAAF}"/>
    <dgm:cxn modelId="{B32B77DD-6650-554C-9F1A-F4216DC1B33B}" type="presOf" srcId="{5877C5A3-A3E5-4D13-82B3-4146F5BDFF43}" destId="{DCDE9292-2C51-42C2-89B9-35CFBDC290AA}" srcOrd="0" destOrd="0" presId="urn:microsoft.com/office/officeart/2018/2/layout/IconVerticalSolidList"/>
    <dgm:cxn modelId="{F161CDE6-64B9-458C-BF78-98D47C03EAAF}" srcId="{A94A24E9-6D3E-4B4D-BB7E-27C0CF113039}" destId="{293B817C-93D3-41FA-9DB4-DD2B547A32E3}" srcOrd="2" destOrd="0" parTransId="{CE9D9EEE-F7A2-41A3-973B-C0404FC7B4AF}" sibTransId="{F3036CA7-6727-40EF-AF45-239610DC3665}"/>
    <dgm:cxn modelId="{21D3CCEF-0474-4231-AA3C-9B58EF2BDB8F}" srcId="{A94A24E9-6D3E-4B4D-BB7E-27C0CF113039}" destId="{DEAB9893-4FA9-403D-BB2E-76D88799C7A5}" srcOrd="1" destOrd="0" parTransId="{993A5AA1-4776-4642-98BD-3E45FFF9DCA3}" sibTransId="{BCA49B17-9C16-48C0-8DA2-490612D63315}"/>
    <dgm:cxn modelId="{62A2B65A-B6B3-CA4F-97AE-CB3CE652C5E5}" type="presParOf" srcId="{1A0C52E7-A377-4F3C-8D9A-375FB98681FA}" destId="{F057A375-E727-40AB-A7FE-C99A1AA7B4CF}" srcOrd="0" destOrd="0" presId="urn:microsoft.com/office/officeart/2018/2/layout/IconVerticalSolidList"/>
    <dgm:cxn modelId="{E9145A10-339B-F04F-9AEC-3C315FEC3EBD}" type="presParOf" srcId="{F057A375-E727-40AB-A7FE-C99A1AA7B4CF}" destId="{E3E72541-9709-47C3-A2AB-4495B5682386}" srcOrd="0" destOrd="0" presId="urn:microsoft.com/office/officeart/2018/2/layout/IconVerticalSolidList"/>
    <dgm:cxn modelId="{89127E69-9FF3-A847-A6DE-1BBC607769B6}" type="presParOf" srcId="{F057A375-E727-40AB-A7FE-C99A1AA7B4CF}" destId="{A290C111-E6B6-46D3-A380-619B35C25F9D}" srcOrd="1" destOrd="0" presId="urn:microsoft.com/office/officeart/2018/2/layout/IconVerticalSolidList"/>
    <dgm:cxn modelId="{426BD6BB-8A62-1F4A-B830-4EA57A91B1A4}" type="presParOf" srcId="{F057A375-E727-40AB-A7FE-C99A1AA7B4CF}" destId="{68ABF5BF-B48E-48E8-B7EB-29155CBF4D98}" srcOrd="2" destOrd="0" presId="urn:microsoft.com/office/officeart/2018/2/layout/IconVerticalSolidList"/>
    <dgm:cxn modelId="{9D0D7A8E-5898-7B45-AABF-211F8DA1F281}" type="presParOf" srcId="{F057A375-E727-40AB-A7FE-C99A1AA7B4CF}" destId="{1E7BD98A-09E8-4486-A1ED-3E4C37D4F905}" srcOrd="3" destOrd="0" presId="urn:microsoft.com/office/officeart/2018/2/layout/IconVerticalSolidList"/>
    <dgm:cxn modelId="{8B2963EA-326A-614E-A70B-F56EB7CE9981}" type="presParOf" srcId="{1A0C52E7-A377-4F3C-8D9A-375FB98681FA}" destId="{2B1808B0-35C6-43CE-BF7F-2896A0F87D1B}" srcOrd="1" destOrd="0" presId="urn:microsoft.com/office/officeart/2018/2/layout/IconVerticalSolidList"/>
    <dgm:cxn modelId="{6EE205A0-00FD-D44F-B1E1-5653F25D441E}" type="presParOf" srcId="{1A0C52E7-A377-4F3C-8D9A-375FB98681FA}" destId="{839BE147-D2EC-4D4F-B66C-71DB01ADE91C}" srcOrd="2" destOrd="0" presId="urn:microsoft.com/office/officeart/2018/2/layout/IconVerticalSolidList"/>
    <dgm:cxn modelId="{14230C4B-9A27-684E-8EF1-5498F63D7B4D}" type="presParOf" srcId="{839BE147-D2EC-4D4F-B66C-71DB01ADE91C}" destId="{E72BA19B-E967-47E1-9810-0A42F0C64750}" srcOrd="0" destOrd="0" presId="urn:microsoft.com/office/officeart/2018/2/layout/IconVerticalSolidList"/>
    <dgm:cxn modelId="{286EFFF1-53EE-464E-B281-6283F1BBBBFE}" type="presParOf" srcId="{839BE147-D2EC-4D4F-B66C-71DB01ADE91C}" destId="{EB660477-B518-43A0-A71F-938A1A35A1D9}" srcOrd="1" destOrd="0" presId="urn:microsoft.com/office/officeart/2018/2/layout/IconVerticalSolidList"/>
    <dgm:cxn modelId="{460C9528-52B4-634C-A729-3B74B7088CAF}" type="presParOf" srcId="{839BE147-D2EC-4D4F-B66C-71DB01ADE91C}" destId="{CC81D4F3-9048-4CD1-AA57-CD5363C839BB}" srcOrd="2" destOrd="0" presId="urn:microsoft.com/office/officeart/2018/2/layout/IconVerticalSolidList"/>
    <dgm:cxn modelId="{E99F6555-0C8A-934D-8E7D-B520F899A6F0}" type="presParOf" srcId="{839BE147-D2EC-4D4F-B66C-71DB01ADE91C}" destId="{247F8C8D-5276-489F-B418-282A5582C415}" srcOrd="3" destOrd="0" presId="urn:microsoft.com/office/officeart/2018/2/layout/IconVerticalSolidList"/>
    <dgm:cxn modelId="{19D80BCF-AC3A-B247-99D2-3CE00A1DD362}" type="presParOf" srcId="{1A0C52E7-A377-4F3C-8D9A-375FB98681FA}" destId="{742869F1-AC90-44C6-83E7-55043CAAB762}" srcOrd="3" destOrd="0" presId="urn:microsoft.com/office/officeart/2018/2/layout/IconVerticalSolidList"/>
    <dgm:cxn modelId="{7006DD09-A37E-B94E-A811-20620CFAFE10}" type="presParOf" srcId="{1A0C52E7-A377-4F3C-8D9A-375FB98681FA}" destId="{348C2CF7-39D6-430B-9289-C495217591AE}" srcOrd="4" destOrd="0" presId="urn:microsoft.com/office/officeart/2018/2/layout/IconVerticalSolidList"/>
    <dgm:cxn modelId="{F4AD5035-93A8-3C43-9FAE-EABB11BFA1AE}" type="presParOf" srcId="{348C2CF7-39D6-430B-9289-C495217591AE}" destId="{B9E19D4B-2D56-47F1-8BE7-701FA5936E21}" srcOrd="0" destOrd="0" presId="urn:microsoft.com/office/officeart/2018/2/layout/IconVerticalSolidList"/>
    <dgm:cxn modelId="{A46B4444-387A-964D-92F0-0EAE3823C2EC}" type="presParOf" srcId="{348C2CF7-39D6-430B-9289-C495217591AE}" destId="{3987499E-4A78-42C7-B5D1-442E82AB62EB}" srcOrd="1" destOrd="0" presId="urn:microsoft.com/office/officeart/2018/2/layout/IconVerticalSolidList"/>
    <dgm:cxn modelId="{FF95E9F3-AA6A-934D-8956-48A6FB44B277}" type="presParOf" srcId="{348C2CF7-39D6-430B-9289-C495217591AE}" destId="{1044A221-7D78-4E7F-8787-595B895D85BC}" srcOrd="2" destOrd="0" presId="urn:microsoft.com/office/officeart/2018/2/layout/IconVerticalSolidList"/>
    <dgm:cxn modelId="{C560F691-032E-5543-BD73-04B2579D8C63}" type="presParOf" srcId="{348C2CF7-39D6-430B-9289-C495217591AE}" destId="{A4BFBD78-B1AB-40BB-838D-F8ED740758A2}" srcOrd="3" destOrd="0" presId="urn:microsoft.com/office/officeart/2018/2/layout/IconVerticalSolidList"/>
    <dgm:cxn modelId="{BDC884C8-E5C6-954F-BB26-223AB872EACE}" type="presParOf" srcId="{1A0C52E7-A377-4F3C-8D9A-375FB98681FA}" destId="{5E416135-6251-4EEF-AB08-02B2037F465A}" srcOrd="5" destOrd="0" presId="urn:microsoft.com/office/officeart/2018/2/layout/IconVerticalSolidList"/>
    <dgm:cxn modelId="{9C568F4D-8D56-5B49-899C-C0111C5BBC5F}" type="presParOf" srcId="{1A0C52E7-A377-4F3C-8D9A-375FB98681FA}" destId="{DC25D5F8-93D3-498A-962B-ACA950CD307F}" srcOrd="6" destOrd="0" presId="urn:microsoft.com/office/officeart/2018/2/layout/IconVerticalSolidList"/>
    <dgm:cxn modelId="{0879AE8A-8823-6640-85EF-EAA5DA20DF1A}" type="presParOf" srcId="{DC25D5F8-93D3-498A-962B-ACA950CD307F}" destId="{54CE8B47-8AE6-4977-9F46-B3D7FBE19B79}" srcOrd="0" destOrd="0" presId="urn:microsoft.com/office/officeart/2018/2/layout/IconVerticalSolidList"/>
    <dgm:cxn modelId="{FFA2BD1C-A244-E84C-8EAC-DE51B13F9083}" type="presParOf" srcId="{DC25D5F8-93D3-498A-962B-ACA950CD307F}" destId="{025D3C1D-4422-46A3-8A74-EAAF813CC0A0}" srcOrd="1" destOrd="0" presId="urn:microsoft.com/office/officeart/2018/2/layout/IconVerticalSolidList"/>
    <dgm:cxn modelId="{C2F3D9F6-0214-1741-B0EE-53D75792C340}" type="presParOf" srcId="{DC25D5F8-93D3-498A-962B-ACA950CD307F}" destId="{FD92E43D-62E6-4E63-BC1B-138E9C8D788D}" srcOrd="2" destOrd="0" presId="urn:microsoft.com/office/officeart/2018/2/layout/IconVerticalSolidList"/>
    <dgm:cxn modelId="{0313EDE5-35B4-094A-9644-F971662A125C}" type="presParOf" srcId="{DC25D5F8-93D3-498A-962B-ACA950CD307F}" destId="{03BD5E30-4355-4BDE-8328-0A8CCE8BFE1D}" srcOrd="3" destOrd="0" presId="urn:microsoft.com/office/officeart/2018/2/layout/IconVerticalSolidList"/>
    <dgm:cxn modelId="{179014B7-7215-D047-B08E-9A4499B1CBCC}" type="presParOf" srcId="{1A0C52E7-A377-4F3C-8D9A-375FB98681FA}" destId="{1060FCFA-482A-4A17-AD3D-2B14FE2F73A1}" srcOrd="7" destOrd="0" presId="urn:microsoft.com/office/officeart/2018/2/layout/IconVerticalSolidList"/>
    <dgm:cxn modelId="{89D86199-8BC0-944C-9401-D6822B4F336C}" type="presParOf" srcId="{1A0C52E7-A377-4F3C-8D9A-375FB98681FA}" destId="{3B2E575B-A959-43BE-851B-56D28AD0395F}" srcOrd="8" destOrd="0" presId="urn:microsoft.com/office/officeart/2018/2/layout/IconVerticalSolidList"/>
    <dgm:cxn modelId="{76F530A5-803B-5644-9DBE-0259351E06AA}" type="presParOf" srcId="{3B2E575B-A959-43BE-851B-56D28AD0395F}" destId="{762D00A2-7EC1-4E6C-9A32-000739844980}" srcOrd="0" destOrd="0" presId="urn:microsoft.com/office/officeart/2018/2/layout/IconVerticalSolidList"/>
    <dgm:cxn modelId="{CB6D37AD-9238-0E44-ACB2-DFCAF0AA86AA}" type="presParOf" srcId="{3B2E575B-A959-43BE-851B-56D28AD0395F}" destId="{A9FA79CA-3CB5-4440-B5B0-45F11E099C25}" srcOrd="1" destOrd="0" presId="urn:microsoft.com/office/officeart/2018/2/layout/IconVerticalSolidList"/>
    <dgm:cxn modelId="{78FC560A-27DA-754F-ABE7-DFB7B491615B}" type="presParOf" srcId="{3B2E575B-A959-43BE-851B-56D28AD0395F}" destId="{89CA0A7C-F20A-4647-B621-2DDC753986A2}" srcOrd="2" destOrd="0" presId="urn:microsoft.com/office/officeart/2018/2/layout/IconVerticalSolidList"/>
    <dgm:cxn modelId="{C3C0CE8A-2DF8-DA4C-BDFF-133D9FE16ABA}" type="presParOf" srcId="{3B2E575B-A959-43BE-851B-56D28AD0395F}" destId="{DCDE9292-2C51-42C2-89B9-35CFBDC290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E72541-9709-47C3-A2AB-4495B5682386}">
      <dsp:nvSpPr>
        <dsp:cNvPr id="0" name=""/>
        <dsp:cNvSpPr/>
      </dsp:nvSpPr>
      <dsp:spPr>
        <a:xfrm>
          <a:off x="0" y="2759"/>
          <a:ext cx="5259278" cy="587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290C111-E6B6-46D3-A380-619B35C25F9D}">
      <dsp:nvSpPr>
        <dsp:cNvPr id="0" name=""/>
        <dsp:cNvSpPr/>
      </dsp:nvSpPr>
      <dsp:spPr>
        <a:xfrm>
          <a:off x="177785" y="134996"/>
          <a:ext cx="323246" cy="3232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E7BD98A-09E8-4486-A1ED-3E4C37D4F905}">
      <dsp:nvSpPr>
        <dsp:cNvPr id="0" name=""/>
        <dsp:cNvSpPr/>
      </dsp:nvSpPr>
      <dsp:spPr>
        <a:xfrm>
          <a:off x="678818" y="2759"/>
          <a:ext cx="4580459" cy="58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01" tIns="62201" rIns="62201" bIns="62201" numCol="1" spcCol="1270" anchor="ctr" anchorCtr="0">
          <a:noAutofit/>
        </a:bodyPr>
        <a:lstStyle/>
        <a:p>
          <a:pPr marL="0" lvl="0" indent="0" algn="l" defTabSz="844550">
            <a:lnSpc>
              <a:spcPct val="100000"/>
            </a:lnSpc>
            <a:spcBef>
              <a:spcPct val="0"/>
            </a:spcBef>
            <a:spcAft>
              <a:spcPct val="35000"/>
            </a:spcAft>
            <a:buNone/>
          </a:pPr>
          <a:r>
            <a:rPr lang="en-US" sz="1900" kern="1200"/>
            <a:t>Business Problem</a:t>
          </a:r>
          <a:endParaRPr lang="en-US" sz="1900" kern="1200" dirty="0"/>
        </a:p>
      </dsp:txBody>
      <dsp:txXfrm>
        <a:off x="678818" y="2759"/>
        <a:ext cx="4580459" cy="587721"/>
      </dsp:txXfrm>
    </dsp:sp>
    <dsp:sp modelId="{E72BA19B-E967-47E1-9810-0A42F0C64750}">
      <dsp:nvSpPr>
        <dsp:cNvPr id="0" name=""/>
        <dsp:cNvSpPr/>
      </dsp:nvSpPr>
      <dsp:spPr>
        <a:xfrm>
          <a:off x="0" y="737411"/>
          <a:ext cx="5259278" cy="587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660477-B518-43A0-A71F-938A1A35A1D9}">
      <dsp:nvSpPr>
        <dsp:cNvPr id="0" name=""/>
        <dsp:cNvSpPr/>
      </dsp:nvSpPr>
      <dsp:spPr>
        <a:xfrm>
          <a:off x="177785" y="869648"/>
          <a:ext cx="323246" cy="3232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47F8C8D-5276-489F-B418-282A5582C415}">
      <dsp:nvSpPr>
        <dsp:cNvPr id="0" name=""/>
        <dsp:cNvSpPr/>
      </dsp:nvSpPr>
      <dsp:spPr>
        <a:xfrm>
          <a:off x="678818" y="737411"/>
          <a:ext cx="4580459" cy="58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01" tIns="62201" rIns="62201" bIns="62201" numCol="1" spcCol="1270" anchor="ctr" anchorCtr="0">
          <a:noAutofit/>
        </a:bodyPr>
        <a:lstStyle/>
        <a:p>
          <a:pPr marL="0" lvl="0" indent="0" algn="l" defTabSz="844550">
            <a:lnSpc>
              <a:spcPct val="100000"/>
            </a:lnSpc>
            <a:spcBef>
              <a:spcPct val="0"/>
            </a:spcBef>
            <a:spcAft>
              <a:spcPct val="35000"/>
            </a:spcAft>
            <a:buNone/>
          </a:pPr>
          <a:r>
            <a:rPr lang="en-US" sz="1900" kern="1200" dirty="0"/>
            <a:t>Data</a:t>
          </a:r>
        </a:p>
      </dsp:txBody>
      <dsp:txXfrm>
        <a:off x="678818" y="737411"/>
        <a:ext cx="4580459" cy="587721"/>
      </dsp:txXfrm>
    </dsp:sp>
    <dsp:sp modelId="{B9E19D4B-2D56-47F1-8BE7-701FA5936E21}">
      <dsp:nvSpPr>
        <dsp:cNvPr id="0" name=""/>
        <dsp:cNvSpPr/>
      </dsp:nvSpPr>
      <dsp:spPr>
        <a:xfrm>
          <a:off x="0" y="1472063"/>
          <a:ext cx="5259278" cy="587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987499E-4A78-42C7-B5D1-442E82AB62EB}">
      <dsp:nvSpPr>
        <dsp:cNvPr id="0" name=""/>
        <dsp:cNvSpPr/>
      </dsp:nvSpPr>
      <dsp:spPr>
        <a:xfrm>
          <a:off x="177785" y="1604300"/>
          <a:ext cx="323246" cy="3232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BFBD78-B1AB-40BB-838D-F8ED740758A2}">
      <dsp:nvSpPr>
        <dsp:cNvPr id="0" name=""/>
        <dsp:cNvSpPr/>
      </dsp:nvSpPr>
      <dsp:spPr>
        <a:xfrm>
          <a:off x="678818" y="1472063"/>
          <a:ext cx="4580459" cy="58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01" tIns="62201" rIns="62201" bIns="62201" numCol="1" spcCol="1270" anchor="ctr" anchorCtr="0">
          <a:noAutofit/>
        </a:bodyPr>
        <a:lstStyle/>
        <a:p>
          <a:pPr marL="0" lvl="0" indent="0" algn="l" defTabSz="844550">
            <a:lnSpc>
              <a:spcPct val="100000"/>
            </a:lnSpc>
            <a:spcBef>
              <a:spcPct val="0"/>
            </a:spcBef>
            <a:spcAft>
              <a:spcPct val="35000"/>
            </a:spcAft>
            <a:buNone/>
          </a:pPr>
          <a:r>
            <a:rPr lang="en-US" sz="1900" kern="1200" dirty="0"/>
            <a:t>Questions for Investigation</a:t>
          </a:r>
        </a:p>
      </dsp:txBody>
      <dsp:txXfrm>
        <a:off x="678818" y="1472063"/>
        <a:ext cx="4580459" cy="587721"/>
      </dsp:txXfrm>
    </dsp:sp>
    <dsp:sp modelId="{54CE8B47-8AE6-4977-9F46-B3D7FBE19B79}">
      <dsp:nvSpPr>
        <dsp:cNvPr id="0" name=""/>
        <dsp:cNvSpPr/>
      </dsp:nvSpPr>
      <dsp:spPr>
        <a:xfrm>
          <a:off x="0" y="2206715"/>
          <a:ext cx="5259278" cy="587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5D3C1D-4422-46A3-8A74-EAAF813CC0A0}">
      <dsp:nvSpPr>
        <dsp:cNvPr id="0" name=""/>
        <dsp:cNvSpPr/>
      </dsp:nvSpPr>
      <dsp:spPr>
        <a:xfrm>
          <a:off x="177785" y="2338952"/>
          <a:ext cx="323246" cy="3232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3BD5E30-4355-4BDE-8328-0A8CCE8BFE1D}">
      <dsp:nvSpPr>
        <dsp:cNvPr id="0" name=""/>
        <dsp:cNvSpPr/>
      </dsp:nvSpPr>
      <dsp:spPr>
        <a:xfrm>
          <a:off x="678818" y="2206715"/>
          <a:ext cx="4580459" cy="58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01" tIns="62201" rIns="62201" bIns="62201" numCol="1" spcCol="1270" anchor="ctr" anchorCtr="0">
          <a:noAutofit/>
        </a:bodyPr>
        <a:lstStyle/>
        <a:p>
          <a:pPr marL="0" lvl="0" indent="0" algn="l" defTabSz="844550">
            <a:lnSpc>
              <a:spcPct val="100000"/>
            </a:lnSpc>
            <a:spcBef>
              <a:spcPct val="0"/>
            </a:spcBef>
            <a:spcAft>
              <a:spcPct val="35000"/>
            </a:spcAft>
            <a:buNone/>
          </a:pPr>
          <a:r>
            <a:rPr lang="en-US" sz="1900" kern="1200"/>
            <a:t>Results</a:t>
          </a:r>
        </a:p>
      </dsp:txBody>
      <dsp:txXfrm>
        <a:off x="678818" y="2206715"/>
        <a:ext cx="4580459" cy="587721"/>
      </dsp:txXfrm>
    </dsp:sp>
    <dsp:sp modelId="{762D00A2-7EC1-4E6C-9A32-000739844980}">
      <dsp:nvSpPr>
        <dsp:cNvPr id="0" name=""/>
        <dsp:cNvSpPr/>
      </dsp:nvSpPr>
      <dsp:spPr>
        <a:xfrm>
          <a:off x="0" y="2941367"/>
          <a:ext cx="5259278" cy="5877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9FA79CA-3CB5-4440-B5B0-45F11E099C25}">
      <dsp:nvSpPr>
        <dsp:cNvPr id="0" name=""/>
        <dsp:cNvSpPr/>
      </dsp:nvSpPr>
      <dsp:spPr>
        <a:xfrm>
          <a:off x="177785" y="3073604"/>
          <a:ext cx="323246" cy="3232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222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CDE9292-2C51-42C2-89B9-35CFBDC290AA}">
      <dsp:nvSpPr>
        <dsp:cNvPr id="0" name=""/>
        <dsp:cNvSpPr/>
      </dsp:nvSpPr>
      <dsp:spPr>
        <a:xfrm>
          <a:off x="678818" y="2941367"/>
          <a:ext cx="4580459" cy="58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201" tIns="62201" rIns="62201" bIns="62201" numCol="1" spcCol="1270" anchor="ctr" anchorCtr="0">
          <a:noAutofit/>
        </a:bodyPr>
        <a:lstStyle/>
        <a:p>
          <a:pPr marL="0" lvl="0" indent="0" algn="l" defTabSz="844550">
            <a:lnSpc>
              <a:spcPct val="100000"/>
            </a:lnSpc>
            <a:spcBef>
              <a:spcPct val="0"/>
            </a:spcBef>
            <a:spcAft>
              <a:spcPct val="35000"/>
            </a:spcAft>
            <a:buNone/>
          </a:pPr>
          <a:r>
            <a:rPr lang="en-US" sz="1900" kern="1200" dirty="0"/>
            <a:t>Conclusions</a:t>
          </a:r>
        </a:p>
      </dsp:txBody>
      <dsp:txXfrm>
        <a:off x="678818" y="2941367"/>
        <a:ext cx="4580459" cy="58772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a762adf785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a762adf78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Hi, today I’ll be explaining my analysis on how to help Microsoft enter the streaming movie business, something they don’t know anything about</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62adf785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62adf785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should aim for the runtimes in this chart which are the three runtimes in the top genres</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62adf785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62adf785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third question, tried to help Microsoft find actors and directors associated with top movies</a:t>
            </a:r>
          </a:p>
          <a:p>
            <a:pPr marL="0" lvl="0" indent="0" algn="l" rtl="0">
              <a:spcBef>
                <a:spcPts val="0"/>
              </a:spcBef>
              <a:spcAft>
                <a:spcPts val="0"/>
              </a:spcAft>
              <a:buNone/>
            </a:pPr>
            <a:r>
              <a:rPr lang="en-US" dirty="0"/>
              <a:t>Top movies is movies in the top 5% of popularity, 95</a:t>
            </a:r>
            <a:r>
              <a:rPr lang="en-US" baseline="30000" dirty="0"/>
              <a:t>th</a:t>
            </a:r>
            <a:r>
              <a:rPr lang="en-US" dirty="0"/>
              <a:t> percentile and above</a:t>
            </a:r>
          </a:p>
          <a:p>
            <a:pPr marL="0" lvl="0" indent="0" algn="l" rtl="0">
              <a:spcBef>
                <a:spcPts val="0"/>
              </a:spcBef>
              <a:spcAft>
                <a:spcPts val="0"/>
              </a:spcAft>
              <a:buNone/>
            </a:pPr>
            <a:r>
              <a:rPr lang="en-US" dirty="0"/>
              <a:t>I looked at the 3 top genres within just the top 5% of movies and saw which actors and directors showed up the most</a:t>
            </a:r>
          </a:p>
          <a:p>
            <a:pPr marL="0" lvl="0" indent="0" algn="l" rtl="0">
              <a:spcBef>
                <a:spcPts val="0"/>
              </a:spcBef>
              <a:spcAft>
                <a:spcPts val="0"/>
              </a:spcAft>
              <a:buNone/>
            </a:pPr>
            <a:r>
              <a:rPr lang="en-US" dirty="0"/>
              <a:t>Did include male and female actors, though </a:t>
            </a:r>
            <a:r>
              <a:rPr lang="en-US"/>
              <a:t>heavy hitters seem to be male</a:t>
            </a:r>
            <a:endParaRPr dirty="0"/>
          </a:p>
        </p:txBody>
      </p:sp>
    </p:spTree>
    <p:extLst>
      <p:ext uri="{BB962C8B-B14F-4D97-AF65-F5344CB8AC3E}">
        <p14:creationId xmlns:p14="http://schemas.microsoft.com/office/powerpoint/2010/main" val="36121395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0503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a762adf785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a762adf785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Further investigation: look at budget.  Maybe the top genres are also the most expensive – need to look at ROI</a:t>
            </a:r>
            <a:endParaRPr dirty="0"/>
          </a:p>
        </p:txBody>
      </p:sp>
    </p:spTree>
    <p:extLst>
      <p:ext uri="{BB962C8B-B14F-4D97-AF65-F5344CB8AC3E}">
        <p14:creationId xmlns:p14="http://schemas.microsoft.com/office/powerpoint/2010/main" val="335173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a762adf785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a762adf785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a762adf785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a762adf785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I’ll </a:t>
            </a:r>
            <a:r>
              <a:rPr lang="en-US" dirty="0" err="1"/>
              <a:t>summarazie</a:t>
            </a:r>
            <a:r>
              <a:rPr lang="en-US" dirty="0"/>
              <a:t> the business problem Microsoft faces, explain where I got my data, state the questions I investigated, and then share my results and conclusions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762adf78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762adf78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sees all the big tech companies (Amazon, Netflix, Hulu) making lots of money from their streaming video services, and luring viewers with original content movies</a:t>
            </a:r>
          </a:p>
          <a:p>
            <a:pPr marL="0" lvl="0" indent="0" algn="l" rtl="0">
              <a:spcBef>
                <a:spcPts val="0"/>
              </a:spcBef>
              <a:spcAft>
                <a:spcPts val="0"/>
              </a:spcAft>
              <a:buNone/>
            </a:pPr>
            <a:r>
              <a:rPr lang="en-US" dirty="0"/>
              <a:t>So Microsoft wants to streaming service and create original content movies too!  But they’ve never made movies before and don’t know how to make popular, highly rated movies</a:t>
            </a:r>
          </a:p>
          <a:p>
            <a:pPr marL="0" lvl="0" indent="0" algn="l" rtl="0">
              <a:spcBef>
                <a:spcPts val="0"/>
              </a:spcBef>
              <a:spcAft>
                <a:spcPts val="0"/>
              </a:spcAft>
              <a:buNone/>
            </a:pPr>
            <a:r>
              <a:rPr lang="en-US" dirty="0"/>
              <a:t>So they’re asked for my help</a:t>
            </a:r>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a762adf785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a762adf785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 help Microsoft figure out what kind of movies to make, I analyzed over 50,000 from IMDb.  IMDb has lots of info about movies, such as the movie’s genre, and names of the cast and crew.  IMDb also allows visitors to rate movies, and so has ratings on a scale of 1-10 from real people.  Some movies have tens of thousands of ratings, while others only have a few.  For this analysis, I’ll look at popularity, defined as the product of a movie’s average rating and the number of users who rated it – so this takes into account not only the average ratings, but the number of people who were interested in viewing and rating it.</a:t>
            </a:r>
            <a:endParaRPr dirty="0"/>
          </a:p>
        </p:txBody>
      </p:sp>
    </p:spTree>
    <p:extLst>
      <p:ext uri="{BB962C8B-B14F-4D97-AF65-F5344CB8AC3E}">
        <p14:creationId xmlns:p14="http://schemas.microsoft.com/office/powerpoint/2010/main" val="3490890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a762adf785_2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a762adf785_2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These are the three questions I analyzed for Microsoft</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a762adf785_2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a762adf785_2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 looked at the median popularity for movies made in each genre, and found that action, crime, and adventure are the top three genres.  This metric is mainly based on the number of people who rated the movies – the actual average rating doesn’t change that much between the genres</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762adf78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762adf78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looked at each of the top 3 genres to see if length of the movie is correlated with popularity and average rating</a:t>
            </a:r>
          </a:p>
          <a:p>
            <a:pPr marL="0" lvl="0" indent="0" algn="l" rtl="0">
              <a:spcBef>
                <a:spcPts val="0"/>
              </a:spcBef>
              <a:spcAft>
                <a:spcPts val="0"/>
              </a:spcAft>
              <a:buNone/>
            </a:pPr>
            <a:r>
              <a:rPr lang="en-US" dirty="0"/>
              <a:t>Popularity on the left, average rating on the right</a:t>
            </a:r>
          </a:p>
          <a:p>
            <a:pPr marL="0" lvl="0" indent="0" algn="l" rtl="0">
              <a:spcBef>
                <a:spcPts val="0"/>
              </a:spcBef>
              <a:spcAft>
                <a:spcPts val="0"/>
              </a:spcAft>
              <a:buNone/>
            </a:pPr>
            <a:r>
              <a:rPr lang="en-US" dirty="0"/>
              <a:t>Both have positive correlation</a:t>
            </a:r>
          </a:p>
          <a:p>
            <a:pPr marL="0" lvl="0" indent="0" algn="l" rtl="0">
              <a:spcBef>
                <a:spcPts val="0"/>
              </a:spcBef>
              <a:spcAft>
                <a:spcPts val="0"/>
              </a:spcAft>
              <a:buNone/>
            </a:pPr>
            <a:r>
              <a:rPr lang="en-US" dirty="0"/>
              <a:t>Rating has stronger positive correlation, meaning users do appreciate longer movies</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762adf78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762adf78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155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a762adf785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a762adf785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242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334900" y="2314324"/>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435894" y="765324"/>
            <a:ext cx="8245162" cy="1106260"/>
          </a:xfrm>
          <a:effectLst/>
        </p:spPr>
        <p:txBody>
          <a:bodyPr anchor="b">
            <a:normAutofit/>
          </a:bodyPr>
          <a:lstStyle>
            <a:lvl1pPr>
              <a:defRPr sz="27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435895" y="1871584"/>
            <a:ext cx="8245160" cy="442741"/>
          </a:xfrm>
        </p:spPr>
        <p:txBody>
          <a:bodyPr anchor="t">
            <a:normAutofit/>
          </a:bodyPr>
          <a:lstStyle>
            <a:lvl1pPr marL="0" indent="0" algn="l">
              <a:buNone/>
              <a:defRPr sz="1200" cap="all">
                <a:solidFill>
                  <a:schemeClr val="accent2"/>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704463" y="4467103"/>
            <a:ext cx="2133600" cy="273844"/>
          </a:xfrm>
        </p:spPr>
        <p:txBody>
          <a:bodyPr/>
          <a:lstStyle>
            <a:lvl1pPr>
              <a:defRPr>
                <a:solidFill>
                  <a:schemeClr val="accent1">
                    <a:lumMod val="75000"/>
                    <a:lumOff val="25000"/>
                  </a:schemeClr>
                </a:solidFill>
              </a:defRPr>
            </a:lvl1pPr>
          </a:lstStyle>
          <a:p>
            <a:fld id="{48A87A34-81AB-432B-8DAE-1953F412C126}" type="datetimeFigureOut">
              <a:rPr lang="en-US" smtClean="0"/>
              <a:t>11/22/20</a:t>
            </a:fld>
            <a:endParaRPr lang="en-US" dirty="0"/>
          </a:p>
        </p:txBody>
      </p:sp>
      <p:sp>
        <p:nvSpPr>
          <p:cNvPr id="5" name="Footer Placeholder 4"/>
          <p:cNvSpPr>
            <a:spLocks noGrp="1"/>
          </p:cNvSpPr>
          <p:nvPr>
            <p:ph type="ftr" sz="quarter" idx="11"/>
          </p:nvPr>
        </p:nvSpPr>
        <p:spPr>
          <a:xfrm>
            <a:off x="435894" y="4463859"/>
            <a:ext cx="5187908" cy="273844"/>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7918725" y="4467103"/>
            <a:ext cx="762330"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04851063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352500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6629401" y="449794"/>
            <a:ext cx="2180113" cy="436271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6629401" y="506795"/>
            <a:ext cx="1503123" cy="388730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81193" y="506795"/>
            <a:ext cx="5922209" cy="3887305"/>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745255" y="4467103"/>
            <a:ext cx="996106" cy="273844"/>
          </a:xfrm>
        </p:spPr>
        <p:txBody>
          <a:bodyPr/>
          <a:lstStyle>
            <a:lvl1pPr>
              <a:defRPr>
                <a:solidFill>
                  <a:schemeClr val="accent1">
                    <a:lumMod val="75000"/>
                    <a:lumOff val="25000"/>
                  </a:schemeClr>
                </a:solidFill>
              </a:defRPr>
            </a:lvl1pPr>
          </a:lstStyle>
          <a:p>
            <a:fld id="{48A87A34-81AB-432B-8DAE-1953F412C126}" type="datetimeFigureOut">
              <a:rPr lang="en-US" smtClean="0"/>
              <a:pPr/>
              <a:t>11/22/20</a:t>
            </a:fld>
            <a:endParaRPr lang="en-US" dirty="0"/>
          </a:p>
        </p:txBody>
      </p:sp>
      <p:sp>
        <p:nvSpPr>
          <p:cNvPr id="5" name="Footer Placeholder 4"/>
          <p:cNvSpPr>
            <a:spLocks noGrp="1"/>
          </p:cNvSpPr>
          <p:nvPr>
            <p:ph type="ftr" sz="quarter" idx="11"/>
          </p:nvPr>
        </p:nvSpPr>
        <p:spPr>
          <a:xfrm>
            <a:off x="581193" y="4463859"/>
            <a:ext cx="5922209" cy="273844"/>
          </a:xfrm>
        </p:spPr>
        <p:txBody>
          <a:bodyPr/>
          <a:lstStyle/>
          <a:p>
            <a:endParaRPr lang="en-US" dirty="0"/>
          </a:p>
        </p:txBody>
      </p:sp>
      <p:sp>
        <p:nvSpPr>
          <p:cNvPr id="6" name="Slide Number Placeholder 5"/>
          <p:cNvSpPr>
            <a:spLocks noGrp="1"/>
          </p:cNvSpPr>
          <p:nvPr>
            <p:ph type="sldNum" sz="quarter" idx="12"/>
          </p:nvPr>
        </p:nvSpPr>
        <p:spPr>
          <a:xfrm>
            <a:off x="7834962" y="4467103"/>
            <a:ext cx="873146" cy="273844"/>
          </a:xfrm>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7296409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8"/>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3841643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 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3979257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330214" y="460805"/>
            <a:ext cx="8482004" cy="891974"/>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526617"/>
            <a:ext cx="8272212" cy="760350"/>
          </a:xfrm>
        </p:spPr>
        <p:txBody>
          <a:bodyPr/>
          <a:lstStyle/>
          <a:p>
            <a:r>
              <a:rPr lang="en-US"/>
              <a:t>Click to edit Master title style</a:t>
            </a:r>
            <a:endParaRPr lang="en-US" dirty="0"/>
          </a:p>
        </p:txBody>
      </p:sp>
      <p:sp>
        <p:nvSpPr>
          <p:cNvPr id="3" name="Content Placeholder 2"/>
          <p:cNvSpPr>
            <a:spLocks noGrp="1"/>
          </p:cNvSpPr>
          <p:nvPr>
            <p:ph idx="1"/>
          </p:nvPr>
        </p:nvSpPr>
        <p:spPr>
          <a:xfrm>
            <a:off x="435895" y="1635373"/>
            <a:ext cx="8272211" cy="27587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11/22/20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918725" y="4467103"/>
            <a:ext cx="789381" cy="273844"/>
          </a:xfrm>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582105602"/>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335863" y="3856481"/>
            <a:ext cx="8468145"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2282933"/>
            <a:ext cx="8272211" cy="1123130"/>
          </a:xfrm>
        </p:spPr>
        <p:txBody>
          <a:bodyPr anchor="b">
            <a:normAutofit/>
          </a:bodyPr>
          <a:lstStyle>
            <a:lvl1pPr algn="l">
              <a:defRPr sz="27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35895" y="3406063"/>
            <a:ext cx="8272211" cy="450417"/>
          </a:xfrm>
        </p:spPr>
        <p:txBody>
          <a:bodyPr anchor="t">
            <a:normAutofit/>
          </a:bodyPr>
          <a:lstStyle>
            <a:lvl1pPr marL="0" indent="0" algn="l">
              <a:buNone/>
              <a:defRPr sz="1350" cap="all">
                <a:solidFill>
                  <a:schemeClr val="accent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pPr/>
              <a:t>11/22/20</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897678771"/>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435895" y="1671003"/>
            <a:ext cx="4066793"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1313" y="1671003"/>
            <a:ext cx="4066794" cy="272478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299307260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334487"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435895" y="547244"/>
            <a:ext cx="8272212" cy="741249"/>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5415" y="1688169"/>
            <a:ext cx="3815306" cy="402004"/>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35896"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92802" y="1688169"/>
            <a:ext cx="3815305" cy="415030"/>
          </a:xfrm>
        </p:spPr>
        <p:txBody>
          <a:bodyPr anchor="b">
            <a:noAutofit/>
          </a:bodyPr>
          <a:lstStyle>
            <a:lvl1pPr marL="0" indent="0">
              <a:buNone/>
              <a:defRPr sz="1650" b="0">
                <a:solidFill>
                  <a:schemeClr val="accent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63282" y="2194540"/>
            <a:ext cx="4044825" cy="220124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11/22/20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89946586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330512" y="454916"/>
            <a:ext cx="8475027" cy="94412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431921" y="547244"/>
            <a:ext cx="8272212" cy="741249"/>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11/22/20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3020887732"/>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11/22/20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3302368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335863" y="3856480"/>
            <a:ext cx="8473650" cy="9560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35894" y="3946722"/>
            <a:ext cx="3682084" cy="517136"/>
          </a:xfrm>
        </p:spPr>
        <p:txBody>
          <a:bodyPr anchor="ctr"/>
          <a:lstStyle>
            <a:lvl1pPr algn="l">
              <a:defRPr sz="15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335862" y="450900"/>
            <a:ext cx="8469630" cy="3153600"/>
          </a:xfrm>
        </p:spPr>
        <p:txBody>
          <a:bodyPr anchor="ctr">
            <a:normAutofit/>
          </a:bodyPr>
          <a:lstStyle>
            <a:lvl1pPr>
              <a:defRPr sz="1500">
                <a:solidFill>
                  <a:schemeClr val="tx2"/>
                </a:solidFill>
              </a:defRPr>
            </a:lvl1pPr>
            <a:lvl2pPr>
              <a:defRPr sz="1350">
                <a:solidFill>
                  <a:schemeClr val="tx2"/>
                </a:solidFill>
              </a:defRPr>
            </a:lvl2pPr>
            <a:lvl3pPr>
              <a:defRPr sz="1200">
                <a:solidFill>
                  <a:schemeClr val="tx2"/>
                </a:solidFill>
              </a:defRPr>
            </a:lvl3pPr>
            <a:lvl4pPr>
              <a:defRPr sz="1050">
                <a:solidFill>
                  <a:schemeClr val="tx2"/>
                </a:solidFill>
              </a:defRPr>
            </a:lvl4pPr>
            <a:lvl5pPr>
              <a:defRPr sz="1050">
                <a:solidFill>
                  <a:schemeClr val="tx2"/>
                </a:solidFill>
              </a:defRPr>
            </a:lvl5pPr>
            <a:lvl6pPr>
              <a:defRPr sz="1050">
                <a:solidFill>
                  <a:schemeClr val="tx2"/>
                </a:solidFill>
              </a:defRPr>
            </a:lvl6pPr>
            <a:lvl7pPr>
              <a:defRPr sz="1050">
                <a:solidFill>
                  <a:schemeClr val="tx2"/>
                </a:solidFill>
              </a:defRPr>
            </a:lvl7pPr>
            <a:lvl8pPr>
              <a:defRPr sz="1050">
                <a:solidFill>
                  <a:schemeClr val="tx2"/>
                </a:solidFill>
              </a:defRPr>
            </a:lvl8pPr>
            <a:lvl9pPr>
              <a:defRPr sz="105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305618" y="3946723"/>
            <a:ext cx="4402490" cy="517136"/>
          </a:xfrm>
        </p:spPr>
        <p:txBody>
          <a:bodyPr anchor="ctr">
            <a:normAutofit/>
          </a:bodyPr>
          <a:lstStyle>
            <a:lvl1pPr marL="0" indent="0" algn="r">
              <a:buNone/>
              <a:defRPr sz="825">
                <a:solidFill>
                  <a:schemeClr val="bg1"/>
                </a:solidFill>
              </a:defRPr>
            </a:lvl1pPr>
            <a:lvl2pPr marL="342900" indent="0">
              <a:buNone/>
              <a:defRPr sz="825"/>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8A87A34-81AB-432B-8DAE-1953F412C126}" type="datetimeFigureOut">
              <a:rPr lang="en-US" smtClean="0"/>
              <a:pPr/>
              <a:t>11/22/20</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420398091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5895" y="3520042"/>
            <a:ext cx="8272212" cy="425054"/>
          </a:xfrm>
        </p:spPr>
        <p:txBody>
          <a:bodyPr anchor="b">
            <a:normAutofit/>
          </a:bodyPr>
          <a:lstStyle>
            <a:lvl1pPr algn="l">
              <a:defRPr sz="18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335863" y="449794"/>
            <a:ext cx="8468144" cy="2667939"/>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435894" y="3945096"/>
            <a:ext cx="8272213" cy="449003"/>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11/22/20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92382018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35894" y="528843"/>
            <a:ext cx="8272212" cy="892166"/>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35894" y="1752002"/>
            <a:ext cx="8272212" cy="2642096"/>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704464" y="4467103"/>
            <a:ext cx="2133599" cy="273844"/>
          </a:xfrm>
          <a:prstGeom prst="rect">
            <a:avLst/>
          </a:prstGeom>
        </p:spPr>
        <p:txBody>
          <a:bodyPr vert="horz" lIns="91440" tIns="45720" rIns="91440" bIns="45720" rtlCol="0" anchor="ctr"/>
          <a:lstStyle>
            <a:lvl1pPr algn="r">
              <a:defRPr sz="675">
                <a:solidFill>
                  <a:schemeClr val="accent2"/>
                </a:solidFill>
              </a:defRPr>
            </a:lvl1pPr>
          </a:lstStyle>
          <a:p>
            <a:fld id="{48A87A34-81AB-432B-8DAE-1953F412C126}" type="datetimeFigureOut">
              <a:rPr lang="en-US" smtClean="0"/>
              <a:pPr/>
              <a:t>11/22/20</a:t>
            </a:fld>
            <a:endParaRPr lang="en-US" dirty="0"/>
          </a:p>
        </p:txBody>
      </p:sp>
      <p:sp>
        <p:nvSpPr>
          <p:cNvPr id="5" name="Footer Placeholder 4"/>
          <p:cNvSpPr>
            <a:spLocks noGrp="1"/>
          </p:cNvSpPr>
          <p:nvPr>
            <p:ph type="ftr" sz="quarter" idx="3"/>
          </p:nvPr>
        </p:nvSpPr>
        <p:spPr>
          <a:xfrm>
            <a:off x="435894" y="4463859"/>
            <a:ext cx="5187908" cy="273844"/>
          </a:xfrm>
          <a:prstGeom prst="rect">
            <a:avLst/>
          </a:prstGeom>
        </p:spPr>
        <p:txBody>
          <a:bodyPr vert="horz" lIns="91440" tIns="45720" rIns="91440" bIns="45720" rtlCol="0" anchor="ctr"/>
          <a:lstStyle>
            <a:lvl1pPr algn="l">
              <a:defRPr sz="675"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7918725" y="4467103"/>
            <a:ext cx="789383" cy="273844"/>
          </a:xfrm>
          <a:prstGeom prst="rect">
            <a:avLst/>
          </a:prstGeom>
        </p:spPr>
        <p:txBody>
          <a:bodyPr vert="horz" lIns="91440" tIns="45720" rIns="91440" bIns="45720" rtlCol="0" anchor="ctr"/>
          <a:lstStyle>
            <a:lvl1pPr algn="r">
              <a:defRPr sz="675">
                <a:solidFill>
                  <a:schemeClr val="accent2"/>
                </a:solidFill>
              </a:defRPr>
            </a:lvl1pPr>
          </a:lstStyle>
          <a:p>
            <a:pPr marL="0" lvl="0" indent="0" algn="r" rtl="0">
              <a:spcBef>
                <a:spcPts val="0"/>
              </a:spcBef>
              <a:spcAft>
                <a:spcPts val="0"/>
              </a:spcAft>
              <a:buNone/>
            </a:pPr>
            <a:fld id="{00000000-1234-1234-1234-123412341234}" type="slidenum">
              <a:rPr lang="en" smtClean="0"/>
              <a:t>‹#›</a:t>
            </a:fld>
            <a:endParaRPr lang="en"/>
          </a:p>
        </p:txBody>
      </p:sp>
      <p:sp>
        <p:nvSpPr>
          <p:cNvPr id="9" name="Rectangle 8"/>
          <p:cNvSpPr/>
          <p:nvPr/>
        </p:nvSpPr>
        <p:spPr>
          <a:xfrm>
            <a:off x="334901" y="342900"/>
            <a:ext cx="2777490" cy="7124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6031610" y="340232"/>
            <a:ext cx="2777490" cy="73916"/>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3181373"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58210483"/>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 id="2147484164" r:id="rId12"/>
    <p:sldLayoutId id="2147484165" r:id="rId13"/>
  </p:sldLayoutIdLst>
  <p:hf sldNum="0" hdr="0" ftr="0" dt="0"/>
  <p:txStyles>
    <p:titleStyle>
      <a:lvl1pPr algn="l" defTabSz="342900" rtl="0" eaLnBrk="1" latinLnBrk="0" hangingPunct="1">
        <a:spcBef>
          <a:spcPct val="0"/>
        </a:spcBef>
        <a:buNone/>
        <a:defRPr sz="21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26.jpe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32.jpe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hyperlink" Target="mailto:lilisbeit@gmail.com" TargetMode="External"/><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hyperlink" Target="https://www.linkedin.com/in/username/" TargetMode="Externa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4.jpeg"/><Relationship Id="rId4" Type="http://schemas.openxmlformats.org/officeDocument/2006/relationships/image" Target="../media/image13.sv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19.tiff"/></Relationships>
</file>

<file path=ppt/slides/_rels/slide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1.tiff"/></Relationships>
</file>

<file path=ppt/slides/_rels/slide9.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Microsoft makes movies!</a:t>
            </a:r>
          </a:p>
        </p:txBody>
      </p:sp>
      <p:sp>
        <p:nvSpPr>
          <p:cNvPr id="66" name="Google Shape;66;p14"/>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to kickstart Microsoft’s entry into the streaming movie business</a:t>
            </a:r>
          </a:p>
        </p:txBody>
      </p:sp>
      <p:pic>
        <p:nvPicPr>
          <p:cNvPr id="3" name="Picture 2" descr="Text&#10;&#10;Description automatically generated">
            <a:extLst>
              <a:ext uri="{FF2B5EF4-FFF2-40B4-BE49-F238E27FC236}">
                <a16:creationId xmlns:a16="http://schemas.microsoft.com/office/drawing/2014/main" id="{0A454171-3544-F444-840C-0741D02C8ABA}"/>
              </a:ext>
            </a:extLst>
          </p:cNvPr>
          <p:cNvPicPr>
            <a:picLocks noChangeAspect="1"/>
          </p:cNvPicPr>
          <p:nvPr/>
        </p:nvPicPr>
        <p:blipFill>
          <a:blip r:embed="rId3"/>
          <a:stretch>
            <a:fillRect/>
          </a:stretch>
        </p:blipFill>
        <p:spPr>
          <a:xfrm>
            <a:off x="6813747" y="1065799"/>
            <a:ext cx="1968500" cy="1028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141" name="Rectangle 140">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144">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146">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7" name="Google Shape;107;p21"/>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lvl="0" defTabSz="457200">
              <a:lnSpc>
                <a:spcPct val="90000"/>
              </a:lnSpc>
              <a:spcBef>
                <a:spcPct val="0"/>
              </a:spcBef>
            </a:pPr>
            <a:r>
              <a:rPr lang="en-US" sz="2400">
                <a:solidFill>
                  <a:srgbClr val="FFFFFF"/>
                </a:solidFill>
              </a:rPr>
              <a:t>Results: longer runtime correlated with increased ratings and popularity</a:t>
            </a:r>
          </a:p>
        </p:txBody>
      </p:sp>
      <p:sp useBgFill="1">
        <p:nvSpPr>
          <p:cNvPr id="149" name="Rectangle 148">
            <a:extLst>
              <a:ext uri="{FF2B5EF4-FFF2-40B4-BE49-F238E27FC236}">
                <a16:creationId xmlns:a16="http://schemas.microsoft.com/office/drawing/2014/main" id="{9E661D03-4DD4-45E7-A047-ED722E826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1635372"/>
            <a:ext cx="4053480" cy="3034262"/>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Google Shape;108;p21"/>
          <p:cNvSpPr txBox="1">
            <a:spLocks noGrp="1"/>
          </p:cNvSpPr>
          <p:nvPr>
            <p:ph type="body" idx="1"/>
          </p:nvPr>
        </p:nvSpPr>
        <p:spPr>
          <a:xfrm>
            <a:off x="4751853" y="1635372"/>
            <a:ext cx="3956251" cy="3034262"/>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92000"/>
              <a:buFont typeface="Wingdings 2" panose="05020102010507070707" pitchFamily="18" charset="2"/>
              <a:buChar char=""/>
            </a:pPr>
            <a:r>
              <a:rPr lang="en-US" sz="1600" dirty="0"/>
              <a:t>Popular Movies:</a:t>
            </a:r>
          </a:p>
          <a:p>
            <a:pPr marL="457200" lvl="1" indent="0" defTabSz="457200">
              <a:spcBef>
                <a:spcPct val="20000"/>
              </a:spcBef>
              <a:spcAft>
                <a:spcPts val="600"/>
              </a:spcAft>
              <a:buSzPct val="92000"/>
              <a:buFont typeface="Wingdings 2" panose="05020102010507070707" pitchFamily="18" charset="2"/>
              <a:buChar char=""/>
            </a:pPr>
            <a:r>
              <a:rPr lang="en-US" sz="1400" dirty="0"/>
              <a:t>Movies in the top 25% of Popularity (Average Ratings x Number of Ratings)</a:t>
            </a:r>
          </a:p>
          <a:p>
            <a:pPr marL="457200" lvl="1" indent="0" defTabSz="457200">
              <a:spcBef>
                <a:spcPct val="20000"/>
              </a:spcBef>
              <a:spcAft>
                <a:spcPts val="600"/>
              </a:spcAft>
              <a:buSzPct val="92000"/>
              <a:buNone/>
            </a:pPr>
            <a:endParaRPr lang="en-US" sz="1400" dirty="0"/>
          </a:p>
          <a:p>
            <a:pPr marL="0" indent="0" defTabSz="457200">
              <a:spcBef>
                <a:spcPct val="20000"/>
              </a:spcBef>
              <a:spcAft>
                <a:spcPts val="600"/>
              </a:spcAft>
              <a:buSzPct val="92000"/>
              <a:buFont typeface="Wingdings 2" panose="05020102010507070707" pitchFamily="18" charset="2"/>
              <a:buChar char=""/>
            </a:pPr>
            <a:r>
              <a:rPr lang="en-US" sz="1600" dirty="0"/>
              <a:t>Unpopular Movies:</a:t>
            </a:r>
          </a:p>
          <a:p>
            <a:pPr marL="457200" lvl="1" indent="0" defTabSz="457200">
              <a:spcBef>
                <a:spcPct val="20000"/>
              </a:spcBef>
              <a:spcAft>
                <a:spcPts val="600"/>
              </a:spcAft>
              <a:buSzPct val="92000"/>
              <a:buFont typeface="Wingdings 2" panose="05020102010507070707" pitchFamily="18" charset="2"/>
              <a:buChar char=""/>
            </a:pPr>
            <a:r>
              <a:rPr lang="en-US" sz="1400" dirty="0"/>
              <a:t>Movies in the lower 75% of Popularity</a:t>
            </a:r>
          </a:p>
        </p:txBody>
      </p:sp>
      <p:graphicFrame>
        <p:nvGraphicFramePr>
          <p:cNvPr id="3" name="Table 3">
            <a:extLst>
              <a:ext uri="{FF2B5EF4-FFF2-40B4-BE49-F238E27FC236}">
                <a16:creationId xmlns:a16="http://schemas.microsoft.com/office/drawing/2014/main" id="{006CE5B2-1DC4-1C4B-9BD0-C33EA1633C1D}"/>
              </a:ext>
            </a:extLst>
          </p:cNvPr>
          <p:cNvGraphicFramePr>
            <a:graphicFrameLocks noGrp="1"/>
          </p:cNvGraphicFramePr>
          <p:nvPr>
            <p:extLst>
              <p:ext uri="{D42A27DB-BD31-4B8C-83A1-F6EECF244321}">
                <p14:modId xmlns:p14="http://schemas.microsoft.com/office/powerpoint/2010/main" val="3503174646"/>
              </p:ext>
            </p:extLst>
          </p:nvPr>
        </p:nvGraphicFramePr>
        <p:xfrm>
          <a:off x="492918" y="2202793"/>
          <a:ext cx="3721895" cy="1872913"/>
        </p:xfrm>
        <a:graphic>
          <a:graphicData uri="http://schemas.openxmlformats.org/drawingml/2006/table">
            <a:tbl>
              <a:tblPr firstRow="1" bandRow="1">
                <a:tableStyleId>{5C22544A-7EE6-4342-B048-85BDC9FD1C3A}</a:tableStyleId>
              </a:tblPr>
              <a:tblGrid>
                <a:gridCol w="1313789">
                  <a:extLst>
                    <a:ext uri="{9D8B030D-6E8A-4147-A177-3AD203B41FA5}">
                      <a16:colId xmlns:a16="http://schemas.microsoft.com/office/drawing/2014/main" val="2877681718"/>
                    </a:ext>
                  </a:extLst>
                </a:gridCol>
                <a:gridCol w="1082346">
                  <a:extLst>
                    <a:ext uri="{9D8B030D-6E8A-4147-A177-3AD203B41FA5}">
                      <a16:colId xmlns:a16="http://schemas.microsoft.com/office/drawing/2014/main" val="172680840"/>
                    </a:ext>
                  </a:extLst>
                </a:gridCol>
                <a:gridCol w="1325760">
                  <a:extLst>
                    <a:ext uri="{9D8B030D-6E8A-4147-A177-3AD203B41FA5}">
                      <a16:colId xmlns:a16="http://schemas.microsoft.com/office/drawing/2014/main" val="732017656"/>
                    </a:ext>
                  </a:extLst>
                </a:gridCol>
              </a:tblGrid>
              <a:tr h="654979">
                <a:tc>
                  <a:txBody>
                    <a:bodyPr/>
                    <a:lstStyle/>
                    <a:p>
                      <a:r>
                        <a:rPr lang="en-US" sz="1600"/>
                        <a:t>Genre</a:t>
                      </a:r>
                    </a:p>
                  </a:txBody>
                  <a:tcPr marL="111007" marR="111007" marT="55504" marB="55504"/>
                </a:tc>
                <a:tc>
                  <a:txBody>
                    <a:bodyPr/>
                    <a:lstStyle/>
                    <a:p>
                      <a:r>
                        <a:rPr lang="en-US" sz="1600" dirty="0"/>
                        <a:t>Popular Movies</a:t>
                      </a:r>
                    </a:p>
                  </a:txBody>
                  <a:tcPr marL="111007" marR="111007" marT="55504" marB="55504"/>
                </a:tc>
                <a:tc>
                  <a:txBody>
                    <a:bodyPr/>
                    <a:lstStyle/>
                    <a:p>
                      <a:r>
                        <a:rPr lang="en-US" sz="1600"/>
                        <a:t>Unpopular Movies</a:t>
                      </a:r>
                    </a:p>
                  </a:txBody>
                  <a:tcPr marL="111007" marR="111007" marT="55504" marB="55504"/>
                </a:tc>
                <a:extLst>
                  <a:ext uri="{0D108BD9-81ED-4DB2-BD59-A6C34878D82A}">
                    <a16:rowId xmlns:a16="http://schemas.microsoft.com/office/drawing/2014/main" val="2471135225"/>
                  </a:ext>
                </a:extLst>
              </a:tr>
              <a:tr h="405978">
                <a:tc>
                  <a:txBody>
                    <a:bodyPr/>
                    <a:lstStyle/>
                    <a:p>
                      <a:r>
                        <a:rPr lang="en-US" sz="1600"/>
                        <a:t>Action</a:t>
                      </a:r>
                    </a:p>
                  </a:txBody>
                  <a:tcPr marL="111007" marR="111007" marT="55504" marB="55504"/>
                </a:tc>
                <a:tc>
                  <a:txBody>
                    <a:bodyPr/>
                    <a:lstStyle/>
                    <a:p>
                      <a:r>
                        <a:rPr lang="en-US" sz="1600" dirty="0"/>
                        <a:t>110 min</a:t>
                      </a:r>
                    </a:p>
                  </a:txBody>
                  <a:tcPr marL="111007" marR="111007" marT="55504" marB="55504"/>
                </a:tc>
                <a:tc>
                  <a:txBody>
                    <a:bodyPr/>
                    <a:lstStyle/>
                    <a:p>
                      <a:r>
                        <a:rPr lang="en-US" sz="1600" dirty="0"/>
                        <a:t>97 min</a:t>
                      </a:r>
                    </a:p>
                  </a:txBody>
                  <a:tcPr marL="111007" marR="111007" marT="55504" marB="55504"/>
                </a:tc>
                <a:extLst>
                  <a:ext uri="{0D108BD9-81ED-4DB2-BD59-A6C34878D82A}">
                    <a16:rowId xmlns:a16="http://schemas.microsoft.com/office/drawing/2014/main" val="319317276"/>
                  </a:ext>
                </a:extLst>
              </a:tr>
              <a:tr h="405978">
                <a:tc>
                  <a:txBody>
                    <a:bodyPr/>
                    <a:lstStyle/>
                    <a:p>
                      <a:r>
                        <a:rPr lang="en-US" sz="1600" dirty="0"/>
                        <a:t>Crime</a:t>
                      </a:r>
                    </a:p>
                  </a:txBody>
                  <a:tcPr marL="111007" marR="111007" marT="55504" marB="55504"/>
                </a:tc>
                <a:tc>
                  <a:txBody>
                    <a:bodyPr/>
                    <a:lstStyle/>
                    <a:p>
                      <a:r>
                        <a:rPr lang="en-US" sz="1600" dirty="0"/>
                        <a:t>106 min</a:t>
                      </a:r>
                    </a:p>
                  </a:txBody>
                  <a:tcPr marL="111007" marR="111007" marT="55504" marB="55504"/>
                </a:tc>
                <a:tc>
                  <a:txBody>
                    <a:bodyPr/>
                    <a:lstStyle/>
                    <a:p>
                      <a:r>
                        <a:rPr lang="en-US" sz="1600" dirty="0"/>
                        <a:t>95 min</a:t>
                      </a:r>
                    </a:p>
                  </a:txBody>
                  <a:tcPr marL="111007" marR="111007" marT="55504" marB="55504"/>
                </a:tc>
                <a:extLst>
                  <a:ext uri="{0D108BD9-81ED-4DB2-BD59-A6C34878D82A}">
                    <a16:rowId xmlns:a16="http://schemas.microsoft.com/office/drawing/2014/main" val="2734367771"/>
                  </a:ext>
                </a:extLst>
              </a:tr>
              <a:tr h="405978">
                <a:tc>
                  <a:txBody>
                    <a:bodyPr/>
                    <a:lstStyle/>
                    <a:p>
                      <a:r>
                        <a:rPr lang="en-US" sz="1600" dirty="0"/>
                        <a:t>Adventure</a:t>
                      </a:r>
                    </a:p>
                  </a:txBody>
                  <a:tcPr marL="111007" marR="111007" marT="55504" marB="55504"/>
                </a:tc>
                <a:tc>
                  <a:txBody>
                    <a:bodyPr/>
                    <a:lstStyle/>
                    <a:p>
                      <a:r>
                        <a:rPr lang="en-US" sz="1600" dirty="0"/>
                        <a:t>105 min</a:t>
                      </a:r>
                    </a:p>
                  </a:txBody>
                  <a:tcPr marL="111007" marR="111007" marT="55504" marB="55504"/>
                </a:tc>
                <a:tc>
                  <a:txBody>
                    <a:bodyPr/>
                    <a:lstStyle/>
                    <a:p>
                      <a:r>
                        <a:rPr lang="en-US" sz="1600" dirty="0"/>
                        <a:t>90 min</a:t>
                      </a:r>
                    </a:p>
                  </a:txBody>
                  <a:tcPr marL="111007" marR="111007" marT="55504" marB="55504"/>
                </a:tc>
                <a:extLst>
                  <a:ext uri="{0D108BD9-81ED-4DB2-BD59-A6C34878D82A}">
                    <a16:rowId xmlns:a16="http://schemas.microsoft.com/office/drawing/2014/main" val="3623111336"/>
                  </a:ext>
                </a:extLst>
              </a:tr>
            </a:tbl>
          </a:graphicData>
        </a:graphic>
      </p:graphicFrame>
      <p:sp>
        <p:nvSpPr>
          <p:cNvPr id="22" name="Google Shape;108;p21">
            <a:extLst>
              <a:ext uri="{FF2B5EF4-FFF2-40B4-BE49-F238E27FC236}">
                <a16:creationId xmlns:a16="http://schemas.microsoft.com/office/drawing/2014/main" id="{618F84E5-5830-3540-802A-B5F90EEFD8F3}"/>
              </a:ext>
            </a:extLst>
          </p:cNvPr>
          <p:cNvSpPr txBox="1">
            <a:spLocks/>
          </p:cNvSpPr>
          <p:nvPr/>
        </p:nvSpPr>
        <p:spPr>
          <a:xfrm>
            <a:off x="311619" y="1635372"/>
            <a:ext cx="4053480" cy="567421"/>
          </a:xfrm>
          <a:prstGeom prst="rect">
            <a:avLst/>
          </a:prstGeom>
        </p:spPr>
        <p:txBody>
          <a:bodyPr spcFirstLastPara="1" vert="horz" wrap="square" lIns="91440" tIns="45720" rIns="91440" bIns="45720" rtlCol="0" anchor="ctr"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algn="ctr" defTabSz="457200">
              <a:spcBef>
                <a:spcPct val="20000"/>
              </a:spcBef>
              <a:spcAft>
                <a:spcPts val="600"/>
              </a:spcAft>
              <a:buSzPct val="92000"/>
              <a:buNone/>
            </a:pPr>
            <a:r>
              <a:rPr lang="en-US" sz="1500" dirty="0"/>
              <a:t>Median Length of Movies by Popularity and Genre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137" name="Rectangle 136">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142">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52AC29EE-D86B-1B48-9501-D6126E249CAF}"/>
              </a:ext>
            </a:extLst>
          </p:cNvPr>
          <p:cNvSpPr>
            <a:spLocks noGrp="1"/>
          </p:cNvSpPr>
          <p:nvPr>
            <p:ph type="title"/>
          </p:nvPr>
        </p:nvSpPr>
        <p:spPr>
          <a:xfrm>
            <a:off x="435894" y="537127"/>
            <a:ext cx="8272212" cy="709059"/>
          </a:xfrm>
        </p:spPr>
        <p:txBody>
          <a:bodyPr vert="horz" lIns="91440" tIns="45720" rIns="91440" bIns="45720" rtlCol="0" anchor="b">
            <a:noAutofit/>
          </a:bodyPr>
          <a:lstStyle/>
          <a:p>
            <a:pPr defTabSz="457200">
              <a:spcBef>
                <a:spcPct val="0"/>
              </a:spcBef>
            </a:pPr>
            <a:r>
              <a:rPr lang="en-US" sz="2200" dirty="0">
                <a:solidFill>
                  <a:srgbClr val="FFFFFF"/>
                </a:solidFill>
              </a:rPr>
              <a:t>Results:  top actors and directors in action movies</a:t>
            </a:r>
          </a:p>
        </p:txBody>
      </p:sp>
      <p:sp>
        <p:nvSpPr>
          <p:cNvPr id="108" name="Google Shape;108;p21"/>
          <p:cNvSpPr txBox="1">
            <a:spLocks noGrp="1"/>
          </p:cNvSpPr>
          <p:nvPr>
            <p:ph type="body" idx="1"/>
          </p:nvPr>
        </p:nvSpPr>
        <p:spPr>
          <a:xfrm>
            <a:off x="330214" y="1455211"/>
            <a:ext cx="2266666" cy="1959942"/>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92000"/>
              <a:buFont typeface="Wingdings 2" panose="05020102010507070707" pitchFamily="18" charset="2"/>
              <a:buChar char=""/>
            </a:pPr>
            <a:r>
              <a:rPr lang="en-US" dirty="0"/>
              <a:t>This analysis looks at only the top 5% of all movies by Popularity</a:t>
            </a:r>
          </a:p>
          <a:p>
            <a:pPr marL="0" lvl="0" indent="0" defTabSz="457200">
              <a:spcBef>
                <a:spcPct val="20000"/>
              </a:spcBef>
              <a:spcAft>
                <a:spcPts val="600"/>
              </a:spcAft>
              <a:buSzPct val="92000"/>
              <a:buFont typeface="Wingdings 2" panose="05020102010507070707" pitchFamily="18" charset="2"/>
              <a:buChar char=""/>
            </a:pPr>
            <a:r>
              <a:rPr lang="en-US" dirty="0"/>
              <a:t>Which actors and directors have racked up the most credits in this exclusive category, by genre?</a:t>
            </a:r>
          </a:p>
        </p:txBody>
      </p:sp>
      <p:pic>
        <p:nvPicPr>
          <p:cNvPr id="3078" name="Picture 6">
            <a:extLst>
              <a:ext uri="{FF2B5EF4-FFF2-40B4-BE49-F238E27FC236}">
                <a16:creationId xmlns:a16="http://schemas.microsoft.com/office/drawing/2014/main" id="{5628F15A-540D-A84F-89EA-447504110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698" y="1455211"/>
            <a:ext cx="2857286" cy="368828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03DEB02-4294-E54D-B3DD-9BB31D90F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9802" y="1455210"/>
            <a:ext cx="2857286" cy="3688289"/>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Dwayne Johnson's Uncharacteristic Outburst: What Made The Rock Crack? - E!  Online">
            <a:extLst>
              <a:ext uri="{FF2B5EF4-FFF2-40B4-BE49-F238E27FC236}">
                <a16:creationId xmlns:a16="http://schemas.microsoft.com/office/drawing/2014/main" id="{6B2B94D6-8DE2-244B-97F7-0A3BE3CE64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214" y="3328654"/>
            <a:ext cx="2266667" cy="1676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7456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2D352-23D9-3A44-8202-0B1831A2CB66}"/>
              </a:ext>
            </a:extLst>
          </p:cNvPr>
          <p:cNvSpPr>
            <a:spLocks noGrp="1"/>
          </p:cNvSpPr>
          <p:nvPr>
            <p:ph type="title"/>
          </p:nvPr>
        </p:nvSpPr>
        <p:spPr/>
        <p:txBody>
          <a:bodyPr>
            <a:normAutofit/>
          </a:bodyPr>
          <a:lstStyle/>
          <a:p>
            <a:r>
              <a:rPr lang="en-US" sz="2200" dirty="0">
                <a:solidFill>
                  <a:srgbClr val="FFFFFF"/>
                </a:solidFill>
              </a:rPr>
              <a:t>Results:  top actors and directors in Crime movies</a:t>
            </a:r>
            <a:endParaRPr lang="en-US" sz="2200" dirty="0"/>
          </a:p>
        </p:txBody>
      </p:sp>
      <p:sp>
        <p:nvSpPr>
          <p:cNvPr id="3" name="Google Shape;108;p21">
            <a:extLst>
              <a:ext uri="{FF2B5EF4-FFF2-40B4-BE49-F238E27FC236}">
                <a16:creationId xmlns:a16="http://schemas.microsoft.com/office/drawing/2014/main" id="{2D04FFA9-D861-9749-868D-372775B99C76}"/>
              </a:ext>
            </a:extLst>
          </p:cNvPr>
          <p:cNvSpPr txBox="1">
            <a:spLocks/>
          </p:cNvSpPr>
          <p:nvPr/>
        </p:nvSpPr>
        <p:spPr>
          <a:xfrm>
            <a:off x="330214" y="1455211"/>
            <a:ext cx="2266666" cy="1959942"/>
          </a:xfrm>
          <a:prstGeom prst="rect">
            <a:avLst/>
          </a:prstGeom>
        </p:spPr>
        <p:txBody>
          <a:bodyPr spcFirstLastPara="1" vert="horz" lIns="91440" tIns="45720" rIns="91440" bIns="45720" rtlCol="0" anchor="ctr" anchorCtr="0">
            <a:normAutofit lnSpcReduction="10000"/>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defTabSz="457200">
              <a:spcAft>
                <a:spcPts val="600"/>
              </a:spcAft>
            </a:pPr>
            <a:r>
              <a:rPr lang="en-US" dirty="0"/>
              <a:t>For Crime movie stars and directors, there is some overlap with Action heavy hitters, especially among actors</a:t>
            </a:r>
          </a:p>
          <a:p>
            <a:pPr marL="0" indent="0" defTabSz="457200">
              <a:spcAft>
                <a:spcPts val="600"/>
              </a:spcAft>
            </a:pPr>
            <a:r>
              <a:rPr lang="en-US" dirty="0"/>
              <a:t>In this genre, no director has made more than three movies</a:t>
            </a:r>
          </a:p>
        </p:txBody>
      </p:sp>
      <p:pic>
        <p:nvPicPr>
          <p:cNvPr id="4098" name="Picture 2" descr="All Jason Statham Movies Ranked &lt;&lt; Rotten Tomatoes – Movie and TV News">
            <a:extLst>
              <a:ext uri="{FF2B5EF4-FFF2-40B4-BE49-F238E27FC236}">
                <a16:creationId xmlns:a16="http://schemas.microsoft.com/office/drawing/2014/main" id="{3B116B81-C3DB-3E40-AA06-465532093D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214" y="3415153"/>
            <a:ext cx="2697892" cy="141189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D9B79DB2-DBCF-C84A-BAFE-1768ED9778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6884" y="1455211"/>
            <a:ext cx="3026902" cy="368828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D1AE03EA-3505-8545-A1FC-471A29F378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305" y="1455211"/>
            <a:ext cx="2960877" cy="3688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712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56BCB-34C2-EF41-AE8F-2C002B07C964}"/>
              </a:ext>
            </a:extLst>
          </p:cNvPr>
          <p:cNvSpPr>
            <a:spLocks noGrp="1"/>
          </p:cNvSpPr>
          <p:nvPr>
            <p:ph type="title"/>
          </p:nvPr>
        </p:nvSpPr>
        <p:spPr/>
        <p:txBody>
          <a:bodyPr/>
          <a:lstStyle/>
          <a:p>
            <a:r>
              <a:rPr lang="en-US" sz="2000" dirty="0">
                <a:solidFill>
                  <a:srgbClr val="FFFFFF"/>
                </a:solidFill>
              </a:rPr>
              <a:t>Results:  top actors and directors in Adventure movies</a:t>
            </a:r>
            <a:endParaRPr lang="en-US" dirty="0"/>
          </a:p>
        </p:txBody>
      </p:sp>
      <p:pic>
        <p:nvPicPr>
          <p:cNvPr id="5122" name="Picture 2">
            <a:extLst>
              <a:ext uri="{FF2B5EF4-FFF2-40B4-BE49-F238E27FC236}">
                <a16:creationId xmlns:a16="http://schemas.microsoft.com/office/drawing/2014/main" id="{7FA1A761-7B68-A548-9AA4-A985981F3F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7134" y="1445740"/>
            <a:ext cx="2864622" cy="369775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3A092990-D7CD-7F4A-BD58-9D4E288AF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2970" y="1445740"/>
            <a:ext cx="2794776" cy="367048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orld Of Hunger Games - Peeta Mellark and Katniss Everdeen Photo (30213134)  - Fanpop">
            <a:extLst>
              <a:ext uri="{FF2B5EF4-FFF2-40B4-BE49-F238E27FC236}">
                <a16:creationId xmlns:a16="http://schemas.microsoft.com/office/drawing/2014/main" id="{8B5F8991-8F47-884C-ABB1-B418B9DFF0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6254" y="3149094"/>
            <a:ext cx="2629666" cy="1734055"/>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08;p21">
            <a:extLst>
              <a:ext uri="{FF2B5EF4-FFF2-40B4-BE49-F238E27FC236}">
                <a16:creationId xmlns:a16="http://schemas.microsoft.com/office/drawing/2014/main" id="{C133356A-3C86-1645-9E50-D5170905EF36}"/>
              </a:ext>
            </a:extLst>
          </p:cNvPr>
          <p:cNvSpPr txBox="1">
            <a:spLocks/>
          </p:cNvSpPr>
          <p:nvPr/>
        </p:nvSpPr>
        <p:spPr>
          <a:xfrm>
            <a:off x="330214" y="1455211"/>
            <a:ext cx="2726920" cy="1620547"/>
          </a:xfrm>
          <a:prstGeom prst="rect">
            <a:avLst/>
          </a:prstGeom>
        </p:spPr>
        <p:txBody>
          <a:bodyPr spcFirstLastPara="1" vert="horz" lIns="91440" tIns="45720" rIns="91440" bIns="45720" rtlCol="0" anchor="ctr" anchorCtr="0">
            <a:normAutofit/>
          </a:bodyPr>
          <a:lstStyle>
            <a:lvl1pPr marL="229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350" kern="1200">
                <a:solidFill>
                  <a:schemeClr val="tx2"/>
                </a:solidFill>
                <a:latin typeface="+mn-lt"/>
                <a:ea typeface="+mn-ea"/>
                <a:cs typeface="+mn-cs"/>
              </a:defRPr>
            </a:lvl1pPr>
            <a:lvl2pPr marL="472500" indent="-229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2pPr>
            <a:lvl3pPr marL="675000" indent="-202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1050" kern="1200">
                <a:solidFill>
                  <a:schemeClr val="tx2"/>
                </a:solidFill>
                <a:latin typeface="+mn-lt"/>
                <a:ea typeface="+mn-ea"/>
                <a:cs typeface="+mn-cs"/>
              </a:defRPr>
            </a:lvl3pPr>
            <a:lvl4pPr marL="93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4pPr>
            <a:lvl5pPr marL="1201500" indent="-17550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5pPr>
            <a:lvl6pPr marL="142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6pPr>
            <a:lvl7pPr marL="165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7pPr>
            <a:lvl8pPr marL="1875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8pPr>
            <a:lvl9pPr marL="2100000" indent="-171450" algn="l" defTabSz="342900" rtl="0" eaLnBrk="1" latinLnBrk="0" hangingPunct="1">
              <a:spcBef>
                <a:spcPct val="20000"/>
              </a:spcBef>
              <a:spcAft>
                <a:spcPts val="450"/>
              </a:spcAft>
              <a:buClr>
                <a:schemeClr val="accent2"/>
              </a:buClr>
              <a:buSzPct val="92000"/>
              <a:buFont typeface="Wingdings 2" panose="05020102010507070707" pitchFamily="18" charset="2"/>
              <a:buChar char=""/>
              <a:defRPr sz="900" kern="1200">
                <a:solidFill>
                  <a:schemeClr val="tx2"/>
                </a:solidFill>
                <a:latin typeface="+mn-lt"/>
                <a:ea typeface="+mn-ea"/>
                <a:cs typeface="+mn-cs"/>
              </a:defRPr>
            </a:lvl9pPr>
          </a:lstStyle>
          <a:p>
            <a:pPr marL="0" indent="0" defTabSz="457200">
              <a:spcAft>
                <a:spcPts val="600"/>
              </a:spcAft>
            </a:pPr>
            <a:r>
              <a:rPr lang="en-US" dirty="0"/>
              <a:t>Recruiting iconic actors who have a proven track record of making blockbusters will help grow Microsoft’s brand</a:t>
            </a:r>
          </a:p>
          <a:p>
            <a:pPr marL="0" indent="0" defTabSz="457200">
              <a:spcAft>
                <a:spcPts val="600"/>
              </a:spcAft>
            </a:pPr>
            <a:endParaRPr lang="en-US" dirty="0"/>
          </a:p>
        </p:txBody>
      </p:sp>
    </p:spTree>
    <p:extLst>
      <p:ext uri="{BB962C8B-B14F-4D97-AF65-F5344CB8AC3E}">
        <p14:creationId xmlns:p14="http://schemas.microsoft.com/office/powerpoint/2010/main" val="127357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6"/>
        <p:cNvGrpSpPr/>
        <p:nvPr/>
      </p:nvGrpSpPr>
      <p:grpSpPr>
        <a:xfrm>
          <a:off x="0" y="0"/>
          <a:ext cx="0" cy="0"/>
          <a:chOff x="0" y="0"/>
          <a:chExt cx="0" cy="0"/>
        </a:xfrm>
      </p:grpSpPr>
      <p:sp>
        <p:nvSpPr>
          <p:cNvPr id="204" name="Rectangle 192">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6" name="Rectangle 194">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8" name="Rectangle 196">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209" name="Rectangle 198">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10" name="Rectangle 200">
            <a:extLst>
              <a:ext uri="{FF2B5EF4-FFF2-40B4-BE49-F238E27FC236}">
                <a16:creationId xmlns:a16="http://schemas.microsoft.com/office/drawing/2014/main" id="{879A26B8-6C4E-452B-ADD3-ED324A7AB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Rectangle 202">
            <a:extLst>
              <a:ext uri="{FF2B5EF4-FFF2-40B4-BE49-F238E27FC236}">
                <a16:creationId xmlns:a16="http://schemas.microsoft.com/office/drawing/2014/main" id="{9B4167E1-E2B0-4192-8DA2-6967DDFF87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1782" y="460805"/>
            <a:ext cx="4207476" cy="420882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7" name="Google Shape;107;p21"/>
          <p:cNvSpPr txBox="1">
            <a:spLocks noGrp="1"/>
          </p:cNvSpPr>
          <p:nvPr>
            <p:ph type="title"/>
          </p:nvPr>
        </p:nvSpPr>
        <p:spPr>
          <a:xfrm>
            <a:off x="571590" y="720542"/>
            <a:ext cx="3726367" cy="76035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2800">
                <a:solidFill>
                  <a:srgbClr val="FFFFFF"/>
                </a:solidFill>
              </a:rPr>
              <a:t>Conclusions</a:t>
            </a:r>
          </a:p>
        </p:txBody>
      </p:sp>
      <p:sp>
        <p:nvSpPr>
          <p:cNvPr id="205" name="Rectangle 204">
            <a:extLst>
              <a:ext uri="{FF2B5EF4-FFF2-40B4-BE49-F238E27FC236}">
                <a16:creationId xmlns:a16="http://schemas.microsoft.com/office/drawing/2014/main" id="{D03E4FEE-2E6A-44AB-B6BA-C1AD0CD6D9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4204358"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07" name="Rectangle 206">
            <a:extLst>
              <a:ext uri="{FF2B5EF4-FFF2-40B4-BE49-F238E27FC236}">
                <a16:creationId xmlns:a16="http://schemas.microsoft.com/office/drawing/2014/main" id="{0817EB59-13B3-43DA-9B91-A7CC174A6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8238" y="342900"/>
            <a:ext cx="4200005"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8" name="Google Shape;108;p21"/>
          <p:cNvSpPr txBox="1">
            <a:spLocks noGrp="1"/>
          </p:cNvSpPr>
          <p:nvPr>
            <p:ph type="body" idx="1"/>
          </p:nvPr>
        </p:nvSpPr>
        <p:spPr>
          <a:xfrm>
            <a:off x="587540" y="1690576"/>
            <a:ext cx="3710416" cy="2737758"/>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92000"/>
              <a:buFont typeface="Wingdings 2" panose="05020102010507070707" pitchFamily="18" charset="2"/>
              <a:buChar char=""/>
            </a:pPr>
            <a:r>
              <a:rPr lang="en-US" sz="1600" dirty="0">
                <a:solidFill>
                  <a:srgbClr val="FFFFFF"/>
                </a:solidFill>
              </a:rPr>
              <a:t>To successfully break into the streaming movie business, Microsoft should focus on Action, Crime, and Adventure movies</a:t>
            </a:r>
          </a:p>
          <a:p>
            <a:pPr marL="0" lvl="0" indent="0" defTabSz="457200">
              <a:spcBef>
                <a:spcPct val="20000"/>
              </a:spcBef>
              <a:spcAft>
                <a:spcPts val="600"/>
              </a:spcAft>
              <a:buSzPct val="92000"/>
              <a:buFont typeface="Wingdings 2" panose="05020102010507070707" pitchFamily="18" charset="2"/>
              <a:buChar char=""/>
            </a:pPr>
            <a:r>
              <a:rPr lang="en-US" sz="1600" dirty="0">
                <a:solidFill>
                  <a:srgbClr val="FFFFFF"/>
                </a:solidFill>
              </a:rPr>
              <a:t>Microsoft should make movies that are around 105-110 minutes long</a:t>
            </a:r>
          </a:p>
          <a:p>
            <a:pPr marL="0" lvl="0" indent="0" defTabSz="457200">
              <a:spcBef>
                <a:spcPct val="20000"/>
              </a:spcBef>
              <a:spcAft>
                <a:spcPts val="600"/>
              </a:spcAft>
              <a:buSzPct val="92000"/>
              <a:buFont typeface="Wingdings 2" panose="05020102010507070707" pitchFamily="18" charset="2"/>
              <a:buChar char=""/>
            </a:pPr>
            <a:r>
              <a:rPr lang="en-US" sz="1600" dirty="0">
                <a:solidFill>
                  <a:srgbClr val="FFFFFF"/>
                </a:solidFill>
              </a:rPr>
              <a:t>Microsoft should recruit actors and directors from the “Top 30” lists, heavy hitters who can draw a large audience</a:t>
            </a:r>
          </a:p>
        </p:txBody>
      </p:sp>
      <p:sp>
        <p:nvSpPr>
          <p:cNvPr id="58" name="Google Shape;108;p21">
            <a:extLst>
              <a:ext uri="{FF2B5EF4-FFF2-40B4-BE49-F238E27FC236}">
                <a16:creationId xmlns:a16="http://schemas.microsoft.com/office/drawing/2014/main" id="{7F5A14DC-EF00-F34F-A16A-85B5CAC8FCF1}"/>
              </a:ext>
            </a:extLst>
          </p:cNvPr>
          <p:cNvSpPr txBox="1">
            <a:spLocks/>
          </p:cNvSpPr>
          <p:nvPr/>
        </p:nvSpPr>
        <p:spPr>
          <a:xfrm>
            <a:off x="4604745" y="1592902"/>
            <a:ext cx="4181897" cy="1113600"/>
          </a:xfrm>
          <a:prstGeom prst="rect">
            <a:avLst/>
          </a:prstGeom>
        </p:spPr>
        <p:txBody>
          <a:bodyPr spcFirstLastPara="1" vert="horz" wrap="square" lIns="91440" tIns="45720" rIns="91440" bIns="45720" rtlCol="0" anchor="ctr"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r>
              <a:rPr lang="en-US" dirty="0">
                <a:solidFill>
                  <a:schemeClr val="bg1"/>
                </a:solidFill>
              </a:rPr>
              <a:t>A budget analysis by genre would help Microsoft predict its return on investment </a:t>
            </a:r>
          </a:p>
          <a:p>
            <a:pPr marL="0" indent="0" defTabSz="457200">
              <a:spcBef>
                <a:spcPct val="20000"/>
              </a:spcBef>
              <a:spcAft>
                <a:spcPts val="600"/>
              </a:spcAft>
              <a:buSzPct val="92000"/>
              <a:buFont typeface="Wingdings 2" panose="05020102010507070707" pitchFamily="18" charset="2"/>
              <a:buChar char=""/>
            </a:pPr>
            <a:r>
              <a:rPr lang="en-US" dirty="0">
                <a:solidFill>
                  <a:schemeClr val="bg1"/>
                </a:solidFill>
              </a:rPr>
              <a:t>It is possible that the most popular genres are also the most expensive</a:t>
            </a:r>
          </a:p>
          <a:p>
            <a:pPr marL="0" indent="0" defTabSz="457200">
              <a:spcBef>
                <a:spcPct val="20000"/>
              </a:spcBef>
              <a:spcAft>
                <a:spcPts val="600"/>
              </a:spcAft>
              <a:buSzPct val="92000"/>
              <a:buFont typeface="Wingdings 2" panose="05020102010507070707" pitchFamily="18" charset="2"/>
              <a:buChar char=""/>
            </a:pPr>
            <a:r>
              <a:rPr lang="en-US" dirty="0">
                <a:solidFill>
                  <a:schemeClr val="bg1"/>
                </a:solidFill>
              </a:rPr>
              <a:t>By going down a few notches to Romance or Mystery, could Microsoft achieve greater profitability?</a:t>
            </a:r>
            <a:endParaRPr lang="en-US" sz="1200" dirty="0">
              <a:solidFill>
                <a:schemeClr val="bg1"/>
              </a:solidFill>
            </a:endParaRPr>
          </a:p>
        </p:txBody>
      </p:sp>
      <p:sp>
        <p:nvSpPr>
          <p:cNvPr id="6" name="TextBox 5">
            <a:extLst>
              <a:ext uri="{FF2B5EF4-FFF2-40B4-BE49-F238E27FC236}">
                <a16:creationId xmlns:a16="http://schemas.microsoft.com/office/drawing/2014/main" id="{EB6B69BC-E39C-9147-B3EB-8B50B0EA9FD3}"/>
              </a:ext>
            </a:extLst>
          </p:cNvPr>
          <p:cNvSpPr txBox="1"/>
          <p:nvPr/>
        </p:nvSpPr>
        <p:spPr>
          <a:xfrm>
            <a:off x="4570117" y="797251"/>
            <a:ext cx="3108787" cy="369332"/>
          </a:xfrm>
          <a:prstGeom prst="rect">
            <a:avLst/>
          </a:prstGeom>
          <a:noFill/>
        </p:spPr>
        <p:txBody>
          <a:bodyPr wrap="square" rtlCol="0">
            <a:spAutoFit/>
          </a:bodyPr>
          <a:lstStyle/>
          <a:p>
            <a:r>
              <a:rPr lang="en-US" dirty="0">
                <a:solidFill>
                  <a:schemeClr val="accent1"/>
                </a:solidFill>
              </a:rPr>
              <a:t>Further Investigation</a:t>
            </a:r>
          </a:p>
        </p:txBody>
      </p:sp>
      <p:pic>
        <p:nvPicPr>
          <p:cNvPr id="7" name="Picture 6">
            <a:extLst>
              <a:ext uri="{FF2B5EF4-FFF2-40B4-BE49-F238E27FC236}">
                <a16:creationId xmlns:a16="http://schemas.microsoft.com/office/drawing/2014/main" id="{20C38DF8-ED52-EB44-8619-532C5363EF72}"/>
              </a:ext>
            </a:extLst>
          </p:cNvPr>
          <p:cNvPicPr>
            <a:picLocks noChangeAspect="1"/>
          </p:cNvPicPr>
          <p:nvPr/>
        </p:nvPicPr>
        <p:blipFill>
          <a:blip r:embed="rId3"/>
          <a:stretch>
            <a:fillRect/>
          </a:stretch>
        </p:blipFill>
        <p:spPr>
          <a:xfrm>
            <a:off x="5917321" y="3183244"/>
            <a:ext cx="2869321" cy="1499451"/>
          </a:xfrm>
          <a:prstGeom prst="rect">
            <a:avLst/>
          </a:prstGeom>
        </p:spPr>
      </p:pic>
    </p:spTree>
    <p:extLst>
      <p:ext uri="{BB962C8B-B14F-4D97-AF65-F5344CB8AC3E}">
        <p14:creationId xmlns:p14="http://schemas.microsoft.com/office/powerpoint/2010/main" val="3688045120"/>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2"/>
        <p:cNvGrpSpPr/>
        <p:nvPr/>
      </p:nvGrpSpPr>
      <p:grpSpPr>
        <a:xfrm>
          <a:off x="0" y="0"/>
          <a:ext cx="0" cy="0"/>
          <a:chOff x="0" y="0"/>
          <a:chExt cx="0" cy="0"/>
        </a:xfrm>
      </p:grpSpPr>
      <p:sp>
        <p:nvSpPr>
          <p:cNvPr id="134" name="Rectangle 117">
            <a:extLst>
              <a:ext uri="{FF2B5EF4-FFF2-40B4-BE49-F238E27FC236}">
                <a16:creationId xmlns:a16="http://schemas.microsoft.com/office/drawing/2014/main" id="{E9AA9F65-94B8-41A5-A7FF-23D2CFB11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5" name="Rectangle 119">
            <a:extLst>
              <a:ext uri="{FF2B5EF4-FFF2-40B4-BE49-F238E27FC236}">
                <a16:creationId xmlns:a16="http://schemas.microsoft.com/office/drawing/2014/main" id="{7E8B0F8E-3F6C-4541-B9C1-774D80A088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6" name="Rectangle 121">
            <a:extLst>
              <a:ext uri="{FF2B5EF4-FFF2-40B4-BE49-F238E27FC236}">
                <a16:creationId xmlns:a16="http://schemas.microsoft.com/office/drawing/2014/main" id="{7A45F5BC-32D1-41CD-B270-C46F18CA1A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23">
            <a:extLst>
              <a:ext uri="{FF2B5EF4-FFF2-40B4-BE49-F238E27FC236}">
                <a16:creationId xmlns:a16="http://schemas.microsoft.com/office/drawing/2014/main" id="{CE57EE13-72B0-4FFA-ACE1-EBDE89340E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38" name="Rectangle 125">
            <a:extLst>
              <a:ext uri="{FF2B5EF4-FFF2-40B4-BE49-F238E27FC236}">
                <a16:creationId xmlns:a16="http://schemas.microsoft.com/office/drawing/2014/main" id="{DA182162-B517-4B41-B039-339F87FAE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Google Shape;113;p22"/>
          <p:cNvSpPr txBox="1">
            <a:spLocks noGrp="1"/>
          </p:cNvSpPr>
          <p:nvPr>
            <p:ph type="title"/>
          </p:nvPr>
        </p:nvSpPr>
        <p:spPr>
          <a:xfrm>
            <a:off x="3600857" y="754379"/>
            <a:ext cx="5204478" cy="3603769"/>
          </a:xfrm>
          <a:prstGeom prst="rect">
            <a:avLst/>
          </a:prstGeom>
        </p:spPr>
        <p:txBody>
          <a:bodyPr spcFirstLastPara="1" vert="horz" lIns="91440" tIns="45720" rIns="91440" bIns="45720" rtlCol="0" anchor="ctr" anchorCtr="0">
            <a:normAutofit/>
          </a:bodyPr>
          <a:lstStyle/>
          <a:p>
            <a:pPr marL="0" lvl="0" indent="0" defTabSz="457200">
              <a:lnSpc>
                <a:spcPct val="90000"/>
              </a:lnSpc>
              <a:spcBef>
                <a:spcPct val="0"/>
              </a:spcBef>
              <a:spcAft>
                <a:spcPts val="0"/>
              </a:spcAft>
            </a:pPr>
            <a:r>
              <a:rPr lang="en-US" sz="3100" dirty="0">
                <a:solidFill>
                  <a:schemeClr val="tx2"/>
                </a:solidFill>
              </a:rPr>
              <a:t>Thank You!</a:t>
            </a:r>
          </a:p>
          <a:p>
            <a:pPr marL="0" lvl="0" indent="0" defTabSz="457200">
              <a:lnSpc>
                <a:spcPct val="90000"/>
              </a:lnSpc>
              <a:spcBef>
                <a:spcPct val="0"/>
              </a:spcBef>
              <a:spcAft>
                <a:spcPts val="0"/>
              </a:spcAft>
            </a:pPr>
            <a:endParaRPr lang="en-US" sz="3100" dirty="0">
              <a:solidFill>
                <a:schemeClr val="tx2"/>
              </a:solidFill>
            </a:endParaRPr>
          </a:p>
          <a:p>
            <a:pPr marL="0" lvl="0" indent="0" defTabSz="457200">
              <a:lnSpc>
                <a:spcPct val="90000"/>
              </a:lnSpc>
              <a:spcBef>
                <a:spcPct val="0"/>
              </a:spcBef>
              <a:spcAft>
                <a:spcPts val="0"/>
              </a:spcAft>
            </a:pPr>
            <a:r>
              <a:rPr lang="en-US" sz="1600" dirty="0">
                <a:solidFill>
                  <a:schemeClr val="tx2"/>
                </a:solidFill>
              </a:rPr>
              <a:t>Email: </a:t>
            </a:r>
            <a:r>
              <a:rPr lang="en-US" sz="1600" u="sng" dirty="0">
                <a:solidFill>
                  <a:schemeClr val="tx2"/>
                </a:solidFill>
                <a:hlinkClick r:id="rId3"/>
              </a:rPr>
              <a:t>lilisbeit@gmail.com</a:t>
            </a:r>
            <a:br>
              <a:rPr lang="en-US" sz="1600" u="sng" dirty="0">
                <a:solidFill>
                  <a:schemeClr val="tx2"/>
                </a:solidFill>
              </a:rPr>
            </a:br>
            <a:endParaRPr lang="en-US" sz="1600" dirty="0">
              <a:solidFill>
                <a:schemeClr val="tx2"/>
              </a:solidFill>
            </a:endParaRPr>
          </a:p>
          <a:p>
            <a:pPr marL="0" lvl="0" indent="0" defTabSz="457200">
              <a:lnSpc>
                <a:spcPct val="90000"/>
              </a:lnSpc>
              <a:spcBef>
                <a:spcPct val="0"/>
              </a:spcBef>
              <a:spcAft>
                <a:spcPts val="0"/>
              </a:spcAft>
            </a:pPr>
            <a:r>
              <a:rPr lang="en-US" sz="1600" dirty="0">
                <a:solidFill>
                  <a:schemeClr val="tx2"/>
                </a:solidFill>
              </a:rPr>
              <a:t>GitHub: @</a:t>
            </a:r>
            <a:r>
              <a:rPr lang="en-US" sz="1600" dirty="0" err="1">
                <a:solidFill>
                  <a:schemeClr val="tx2"/>
                </a:solidFill>
              </a:rPr>
              <a:t>lilisbeit</a:t>
            </a:r>
            <a:br>
              <a:rPr lang="en-US" sz="1600" dirty="0">
                <a:solidFill>
                  <a:schemeClr val="tx2"/>
                </a:solidFill>
              </a:rPr>
            </a:br>
            <a:endParaRPr lang="en-US" sz="1600" dirty="0">
              <a:solidFill>
                <a:schemeClr val="tx2"/>
              </a:solidFill>
            </a:endParaRPr>
          </a:p>
          <a:p>
            <a:pPr lvl="0" defTabSz="457200">
              <a:lnSpc>
                <a:spcPct val="90000"/>
              </a:lnSpc>
              <a:spcBef>
                <a:spcPct val="0"/>
              </a:spcBef>
            </a:pPr>
            <a:r>
              <a:rPr lang="en-US" sz="1600" dirty="0">
                <a:solidFill>
                  <a:schemeClr val="tx2"/>
                </a:solidFill>
              </a:rPr>
              <a:t>LinkedIn: </a:t>
            </a:r>
            <a:r>
              <a:rPr lang="en-US" sz="1600" u="sng" dirty="0">
                <a:solidFill>
                  <a:schemeClr val="tx2"/>
                </a:solidFill>
                <a:hlinkClick r:id="rId4"/>
              </a:rPr>
              <a:t>linkedin.com/in</a:t>
            </a:r>
            <a:r>
              <a:rPr lang="en-US" sz="1600" u="sng" dirty="0">
                <a:solidFill>
                  <a:schemeClr val="tx2"/>
                </a:solidFill>
              </a:rPr>
              <a:t>/lili-beit-33bb823/</a:t>
            </a:r>
            <a:endParaRPr lang="en-US" sz="1600" dirty="0">
              <a:solidFill>
                <a:schemeClr val="tx2"/>
              </a:solidFill>
            </a:endParaRPr>
          </a:p>
        </p:txBody>
      </p:sp>
      <p:sp>
        <p:nvSpPr>
          <p:cNvPr id="139" name="Rectangle 127">
            <a:extLst>
              <a:ext uri="{FF2B5EF4-FFF2-40B4-BE49-F238E27FC236}">
                <a16:creationId xmlns:a16="http://schemas.microsoft.com/office/drawing/2014/main" id="{49B5AD54-1E68-4239-A6AF-FE0F49BB8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445002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6"/>
        <p:cNvGrpSpPr/>
        <p:nvPr/>
      </p:nvGrpSpPr>
      <p:grpSpPr>
        <a:xfrm>
          <a:off x="0" y="0"/>
          <a:ext cx="0" cy="0"/>
          <a:chOff x="0" y="0"/>
          <a:chExt cx="0" cy="0"/>
        </a:xfrm>
      </p:grpSpPr>
      <p:sp>
        <p:nvSpPr>
          <p:cNvPr id="85" name="Rectangle 84">
            <a:extLst>
              <a:ext uri="{FF2B5EF4-FFF2-40B4-BE49-F238E27FC236}">
                <a16:creationId xmlns:a16="http://schemas.microsoft.com/office/drawing/2014/main" id="{71B62618-0D02-4C29-88C5-1EDF7F3234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1E2747F4-A0AE-425C-B527-E3E32461F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9707F29A-1576-479E-B227-0D6498601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91" name="Rectangle 90">
            <a:extLst>
              <a:ext uri="{FF2B5EF4-FFF2-40B4-BE49-F238E27FC236}">
                <a16:creationId xmlns:a16="http://schemas.microsoft.com/office/drawing/2014/main" id="{F17B26C7-6F2F-453C-9C08-71E199E52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3" name="Rectangle 92">
            <a:extLst>
              <a:ext uri="{FF2B5EF4-FFF2-40B4-BE49-F238E27FC236}">
                <a16:creationId xmlns:a16="http://schemas.microsoft.com/office/drawing/2014/main" id="{6798E696-4BBA-46BE-AD86-F7E300B893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1022"/>
            <a:ext cx="9143999" cy="469247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090B0CA3-C333-4560-9975-E31D1B7B9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542924"/>
            <a:ext cx="2777490" cy="4249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7" name="Google Shape;77;p16"/>
          <p:cNvSpPr txBox="1">
            <a:spLocks noGrp="1"/>
          </p:cNvSpPr>
          <p:nvPr>
            <p:ph type="title"/>
          </p:nvPr>
        </p:nvSpPr>
        <p:spPr>
          <a:xfrm>
            <a:off x="6277232" y="778475"/>
            <a:ext cx="2290568" cy="353184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2800">
                <a:solidFill>
                  <a:srgbClr val="FFFEFF"/>
                </a:solidFill>
              </a:rPr>
              <a:t>Outline</a:t>
            </a:r>
          </a:p>
        </p:txBody>
      </p:sp>
      <p:graphicFrame>
        <p:nvGraphicFramePr>
          <p:cNvPr id="80" name="Google Shape;78;p16">
            <a:extLst>
              <a:ext uri="{FF2B5EF4-FFF2-40B4-BE49-F238E27FC236}">
                <a16:creationId xmlns:a16="http://schemas.microsoft.com/office/drawing/2014/main" id="{E92C7F79-82E5-4429-9DE7-3FEC2ABBA55B}"/>
              </a:ext>
            </a:extLst>
          </p:cNvPr>
          <p:cNvGraphicFramePr/>
          <p:nvPr>
            <p:extLst>
              <p:ext uri="{D42A27DB-BD31-4B8C-83A1-F6EECF244321}">
                <p14:modId xmlns:p14="http://schemas.microsoft.com/office/powerpoint/2010/main" val="3785007191"/>
              </p:ext>
            </p:extLst>
          </p:nvPr>
        </p:nvGraphicFramePr>
        <p:xfrm>
          <a:off x="364524" y="778475"/>
          <a:ext cx="5259278" cy="35318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96" name="Rectangle 95">
            <a:extLst>
              <a:ext uri="{FF2B5EF4-FFF2-40B4-BE49-F238E27FC236}">
                <a16:creationId xmlns:a16="http://schemas.microsoft.com/office/drawing/2014/main" id="{DB691D59-8F51-4DD8-AD41-D568D29B08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97">
            <a:extLst>
              <a:ext uri="{FF2B5EF4-FFF2-40B4-BE49-F238E27FC236}">
                <a16:creationId xmlns:a16="http://schemas.microsoft.com/office/drawing/2014/main" id="{204AEF18-0627-48F3-9B3D-F7E8F050B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99">
            <a:extLst>
              <a:ext uri="{FF2B5EF4-FFF2-40B4-BE49-F238E27FC236}">
                <a16:creationId xmlns:a16="http://schemas.microsoft.com/office/drawing/2014/main" id="{CEAEE08A-C572-438F-9753-B0D527A515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101">
            <a:extLst>
              <a:ext uri="{FF2B5EF4-FFF2-40B4-BE49-F238E27FC236}">
                <a16:creationId xmlns:a16="http://schemas.microsoft.com/office/drawing/2014/main" id="{993F09C6-4F57-4B05-9592-E253D8BC62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1" name="Google Shape;71;p15"/>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2800">
                <a:solidFill>
                  <a:srgbClr val="FFFFFF"/>
                </a:solidFill>
              </a:rPr>
              <a:t>Business problem</a:t>
            </a:r>
          </a:p>
        </p:txBody>
      </p:sp>
      <p:sp useBgFill="1">
        <p:nvSpPr>
          <p:cNvPr id="104" name="Rectangle 103">
            <a:extLst>
              <a:ext uri="{FF2B5EF4-FFF2-40B4-BE49-F238E27FC236}">
                <a16:creationId xmlns:a16="http://schemas.microsoft.com/office/drawing/2014/main" id="{90137588-E70B-486E-AFA8-21B0111C46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1635372"/>
            <a:ext cx="2777490" cy="3034262"/>
          </a:xfrm>
          <a:prstGeom prst="rect">
            <a:avLst/>
          </a:prstGeom>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3" name="Graphic 92" descr="Film reel">
            <a:extLst>
              <a:ext uri="{FF2B5EF4-FFF2-40B4-BE49-F238E27FC236}">
                <a16:creationId xmlns:a16="http://schemas.microsoft.com/office/drawing/2014/main" id="{E2C8F946-BEA5-4AD2-B946-72BD4C82024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2918" y="1899808"/>
            <a:ext cx="2478882" cy="2478882"/>
          </a:xfrm>
          <a:prstGeom prst="rect">
            <a:avLst/>
          </a:prstGeom>
        </p:spPr>
      </p:pic>
      <p:sp>
        <p:nvSpPr>
          <p:cNvPr id="103" name="Google Shape;72;p15"/>
          <p:cNvSpPr txBox="1">
            <a:spLocks noGrp="1"/>
          </p:cNvSpPr>
          <p:nvPr>
            <p:ph type="body" idx="1"/>
          </p:nvPr>
        </p:nvSpPr>
        <p:spPr>
          <a:xfrm>
            <a:off x="3367054" y="1620620"/>
            <a:ext cx="5329111" cy="1738023"/>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92000"/>
              <a:buFont typeface="Wingdings 2" panose="05020102010507070707" pitchFamily="18" charset="2"/>
              <a:buChar char=""/>
            </a:pPr>
            <a:r>
              <a:rPr lang="en-US" cap="all" dirty="0" err="1"/>
              <a:t>microsoft</a:t>
            </a:r>
            <a:r>
              <a:rPr lang="en-US" cap="all" dirty="0"/>
              <a:t> wants to launch a streaming video service with original content</a:t>
            </a:r>
          </a:p>
          <a:p>
            <a:pPr marL="0" lvl="0" indent="0" defTabSz="457200">
              <a:spcBef>
                <a:spcPct val="20000"/>
              </a:spcBef>
              <a:spcAft>
                <a:spcPts val="600"/>
              </a:spcAft>
              <a:buSzPct val="92000"/>
              <a:buFont typeface="Wingdings 2" panose="05020102010507070707" pitchFamily="18" charset="2"/>
              <a:buChar char=""/>
            </a:pPr>
            <a:endParaRPr lang="en-US" cap="all" dirty="0"/>
          </a:p>
        </p:txBody>
      </p:sp>
      <p:pic>
        <p:nvPicPr>
          <p:cNvPr id="3" name="Picture 2" descr="Graphical user interface, application&#10;&#10;Description automatically generated">
            <a:extLst>
              <a:ext uri="{FF2B5EF4-FFF2-40B4-BE49-F238E27FC236}">
                <a16:creationId xmlns:a16="http://schemas.microsoft.com/office/drawing/2014/main" id="{98B8E149-16B1-114E-A1C8-B103240472AD}"/>
              </a:ext>
            </a:extLst>
          </p:cNvPr>
          <p:cNvPicPr>
            <a:picLocks noChangeAspect="1"/>
          </p:cNvPicPr>
          <p:nvPr/>
        </p:nvPicPr>
        <p:blipFill>
          <a:blip r:embed="rId5"/>
          <a:stretch>
            <a:fillRect/>
          </a:stretch>
        </p:blipFill>
        <p:spPr>
          <a:xfrm>
            <a:off x="5681899" y="2944672"/>
            <a:ext cx="3026205" cy="1738023"/>
          </a:xfrm>
          <a:prstGeom prst="rect">
            <a:avLst/>
          </a:prstGeom>
        </p:spPr>
      </p:pic>
      <p:sp>
        <p:nvSpPr>
          <p:cNvPr id="25" name="Google Shape;72;p15">
            <a:extLst>
              <a:ext uri="{FF2B5EF4-FFF2-40B4-BE49-F238E27FC236}">
                <a16:creationId xmlns:a16="http://schemas.microsoft.com/office/drawing/2014/main" id="{AD0A8668-C523-0645-97FF-C917E7DDB362}"/>
              </a:ext>
            </a:extLst>
          </p:cNvPr>
          <p:cNvSpPr txBox="1">
            <a:spLocks/>
          </p:cNvSpPr>
          <p:nvPr/>
        </p:nvSpPr>
        <p:spPr>
          <a:xfrm>
            <a:off x="3367054" y="2911915"/>
            <a:ext cx="2060182" cy="1770780"/>
          </a:xfrm>
          <a:prstGeom prst="rect">
            <a:avLst/>
          </a:prstGeom>
        </p:spPr>
        <p:txBody>
          <a:bodyPr spcFirstLastPara="1" vert="horz" wrap="square" lIns="91440" tIns="45720" rIns="91440" bIns="45720" rtlCol="0" anchor="ctr" anchorCtr="0">
            <a:norm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r>
              <a:rPr lang="en-US" cap="all" dirty="0"/>
              <a:t>But they don’t know anything about making movies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0"/>
        <p:cNvGrpSpPr/>
        <p:nvPr/>
      </p:nvGrpSpPr>
      <p:grpSpPr>
        <a:xfrm>
          <a:off x="0" y="0"/>
          <a:ext cx="0" cy="0"/>
          <a:chOff x="0" y="0"/>
          <a:chExt cx="0" cy="0"/>
        </a:xfrm>
      </p:grpSpPr>
      <p:sp>
        <p:nvSpPr>
          <p:cNvPr id="121" name="Rectangle 120">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71" name="Google Shape;71;p15"/>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2800" dirty="0"/>
              <a:t>data</a:t>
            </a:r>
          </a:p>
        </p:txBody>
      </p:sp>
      <p:sp>
        <p:nvSpPr>
          <p:cNvPr id="129" name="Rectangle 128">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1635372"/>
            <a:ext cx="4053480" cy="303426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Google Shape;72;p15"/>
          <p:cNvSpPr txBox="1">
            <a:spLocks noGrp="1"/>
          </p:cNvSpPr>
          <p:nvPr>
            <p:ph type="body" idx="1"/>
          </p:nvPr>
        </p:nvSpPr>
        <p:spPr>
          <a:xfrm>
            <a:off x="4751853" y="1635371"/>
            <a:ext cx="3956251" cy="2981511"/>
          </a:xfrm>
          <a:prstGeom prst="rect">
            <a:avLst/>
          </a:prstGeom>
        </p:spPr>
        <p:txBody>
          <a:bodyPr spcFirstLastPara="1" vert="horz" lIns="91440" tIns="45720" rIns="91440" bIns="45720" rtlCol="0" anchor="ctr" anchorCtr="0">
            <a:normAutofit/>
          </a:bodyPr>
          <a:lstStyle/>
          <a:p>
            <a:pPr marL="0" lvl="0" indent="0" defTabSz="457200">
              <a:spcBef>
                <a:spcPct val="20000"/>
              </a:spcBef>
              <a:spcAft>
                <a:spcPts val="600"/>
              </a:spcAft>
              <a:buSzPct val="92000"/>
              <a:buFont typeface="Wingdings 2" panose="05020102010507070707" pitchFamily="18" charset="2"/>
              <a:buChar char=""/>
            </a:pPr>
            <a:r>
              <a:rPr lang="en-US" cap="all" dirty="0"/>
              <a:t>Analysis of over 50,000 movies from </a:t>
            </a:r>
            <a:r>
              <a:rPr lang="en-US" cap="all" dirty="0" err="1"/>
              <a:t>imdB</a:t>
            </a:r>
            <a:r>
              <a:rPr lang="en-US" cap="all" dirty="0"/>
              <a:t>, THE INTERNET MOVIE DATABASE</a:t>
            </a:r>
          </a:p>
          <a:p>
            <a:pPr marL="0" lvl="0" indent="0" defTabSz="457200">
              <a:spcBef>
                <a:spcPct val="20000"/>
              </a:spcBef>
              <a:spcAft>
                <a:spcPts val="600"/>
              </a:spcAft>
              <a:buSzPct val="92000"/>
              <a:buFont typeface="Wingdings 2" panose="05020102010507070707" pitchFamily="18" charset="2"/>
              <a:buChar char=""/>
            </a:pPr>
            <a:r>
              <a:rPr lang="en-US" cap="all" dirty="0"/>
              <a:t>Movies are rated by visitors to the site on a scale of 1-10</a:t>
            </a:r>
          </a:p>
          <a:p>
            <a:pPr marL="0" lvl="0" indent="0" defTabSz="457200">
              <a:spcBef>
                <a:spcPct val="20000"/>
              </a:spcBef>
              <a:spcAft>
                <a:spcPts val="600"/>
              </a:spcAft>
              <a:buSzPct val="92000"/>
              <a:buFont typeface="Wingdings 2" panose="05020102010507070707" pitchFamily="18" charset="2"/>
              <a:buChar char=""/>
            </a:pPr>
            <a:r>
              <a:rPr lang="en-US" cap="all" dirty="0"/>
              <a:t>The measure of a successful movie is its </a:t>
            </a:r>
            <a:r>
              <a:rPr lang="en-US" cap="all" dirty="0">
                <a:highlight>
                  <a:srgbClr val="FFFF00"/>
                </a:highlight>
              </a:rPr>
              <a:t>popularity,</a:t>
            </a:r>
            <a:r>
              <a:rPr lang="en-US" cap="all" dirty="0"/>
              <a:t>  the movie’s average rating times the number of people who rated it</a:t>
            </a:r>
          </a:p>
        </p:txBody>
      </p:sp>
      <p:sp>
        <p:nvSpPr>
          <p:cNvPr id="25" name="Google Shape;72;p15">
            <a:extLst>
              <a:ext uri="{FF2B5EF4-FFF2-40B4-BE49-F238E27FC236}">
                <a16:creationId xmlns:a16="http://schemas.microsoft.com/office/drawing/2014/main" id="{AD0A8668-C523-0645-97FF-C917E7DDB362}"/>
              </a:ext>
            </a:extLst>
          </p:cNvPr>
          <p:cNvSpPr txBox="1">
            <a:spLocks/>
          </p:cNvSpPr>
          <p:nvPr/>
        </p:nvSpPr>
        <p:spPr>
          <a:xfrm>
            <a:off x="3367053" y="2911915"/>
            <a:ext cx="4904587" cy="1770780"/>
          </a:xfrm>
          <a:prstGeom prst="rect">
            <a:avLst/>
          </a:prstGeom>
        </p:spPr>
        <p:txBody>
          <a:bodyPr spcFirstLastPara="1" vert="horz" wrap="square" lIns="91440" tIns="45720" rIns="91440" bIns="45720" rtlCol="0" anchor="ctr" anchorCtr="0">
            <a:norm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r>
              <a:rPr lang="en-US" cap="all" dirty="0"/>
              <a:t>:</a:t>
            </a:r>
          </a:p>
        </p:txBody>
      </p:sp>
      <p:pic>
        <p:nvPicPr>
          <p:cNvPr id="4" name="Picture 3">
            <a:extLst>
              <a:ext uri="{FF2B5EF4-FFF2-40B4-BE49-F238E27FC236}">
                <a16:creationId xmlns:a16="http://schemas.microsoft.com/office/drawing/2014/main" id="{4B1BD5C1-9E03-1E4F-803B-650999578C31}"/>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29593" y="1680015"/>
            <a:ext cx="3905732" cy="2936868"/>
          </a:xfrm>
          <a:prstGeom prst="rect">
            <a:avLst/>
          </a:prstGeom>
        </p:spPr>
      </p:pic>
    </p:spTree>
    <p:extLst>
      <p:ext uri="{BB962C8B-B14F-4D97-AF65-F5344CB8AC3E}">
        <p14:creationId xmlns:p14="http://schemas.microsoft.com/office/powerpoint/2010/main" val="36209175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2"/>
        <p:cNvGrpSpPr/>
        <p:nvPr/>
      </p:nvGrpSpPr>
      <p:grpSpPr>
        <a:xfrm>
          <a:off x="0" y="0"/>
          <a:ext cx="0" cy="0"/>
          <a:chOff x="0" y="0"/>
          <a:chExt cx="0" cy="0"/>
        </a:xfrm>
      </p:grpSpPr>
      <p:sp>
        <p:nvSpPr>
          <p:cNvPr id="104" name="Rectangle 103">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6" name="Rectangle 105">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08" name="Rectangle 107">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0" name="Rectangle 109">
            <a:extLst>
              <a:ext uri="{FF2B5EF4-FFF2-40B4-BE49-F238E27FC236}">
                <a16:creationId xmlns:a16="http://schemas.microsoft.com/office/drawing/2014/main" id="{B36BEBD5-A373-4C8C-8C06-CD8007E22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3" name="Google Shape;83;p17"/>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2800" dirty="0"/>
              <a:t>Questions for investigation</a:t>
            </a:r>
          </a:p>
        </p:txBody>
      </p:sp>
      <p:sp>
        <p:nvSpPr>
          <p:cNvPr id="112" name="Rectangle 111">
            <a:extLst>
              <a:ext uri="{FF2B5EF4-FFF2-40B4-BE49-F238E27FC236}">
                <a16:creationId xmlns:a16="http://schemas.microsoft.com/office/drawing/2014/main" id="{FF48D04A-B18A-4669-86FA-1F7C104C46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899" y="1635372"/>
            <a:ext cx="4053480" cy="303426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C075E14-C62D-A541-AD16-8A29154D50C7}"/>
              </a:ext>
            </a:extLst>
          </p:cNvPr>
          <p:cNvPicPr>
            <a:picLocks noChangeAspect="1"/>
          </p:cNvPicPr>
          <p:nvPr/>
        </p:nvPicPr>
        <p:blipFill rotWithShape="1">
          <a:blip r:embed="rId3"/>
          <a:srcRect l="9506" r="1" b="1"/>
          <a:stretch/>
        </p:blipFill>
        <p:spPr>
          <a:xfrm>
            <a:off x="492918" y="1770792"/>
            <a:ext cx="3721894" cy="2736914"/>
          </a:xfrm>
          <a:prstGeom prst="rect">
            <a:avLst/>
          </a:prstGeom>
        </p:spPr>
      </p:pic>
      <p:sp>
        <p:nvSpPr>
          <p:cNvPr id="84" name="Google Shape;84;p17"/>
          <p:cNvSpPr txBox="1">
            <a:spLocks noGrp="1"/>
          </p:cNvSpPr>
          <p:nvPr>
            <p:ph type="body" idx="1"/>
          </p:nvPr>
        </p:nvSpPr>
        <p:spPr>
          <a:xfrm>
            <a:off x="4751853" y="1635372"/>
            <a:ext cx="3956251" cy="3034262"/>
          </a:xfrm>
          <a:prstGeom prst="rect">
            <a:avLst/>
          </a:prstGeom>
        </p:spPr>
        <p:txBody>
          <a:bodyPr spcFirstLastPara="1" vert="horz" lIns="91440" tIns="45720" rIns="91440" bIns="45720" rtlCol="0" anchor="ctr" anchorCtr="0">
            <a:normAutofit/>
          </a:bodyPr>
          <a:lstStyle/>
          <a:p>
            <a:pPr marL="0" indent="0" defTabSz="457200">
              <a:spcBef>
                <a:spcPct val="20000"/>
              </a:spcBef>
              <a:spcAft>
                <a:spcPts val="600"/>
              </a:spcAft>
              <a:buSzPct val="92000"/>
              <a:buNone/>
            </a:pPr>
            <a:r>
              <a:rPr lang="en-US" cap="all" dirty="0"/>
              <a:t>1. which movie genres are the most popular?</a:t>
            </a:r>
          </a:p>
          <a:p>
            <a:pPr marL="0" indent="0" defTabSz="457200">
              <a:spcBef>
                <a:spcPct val="20000"/>
              </a:spcBef>
              <a:spcAft>
                <a:spcPts val="600"/>
              </a:spcAft>
              <a:buSzPct val="92000"/>
              <a:buNone/>
            </a:pPr>
            <a:r>
              <a:rPr lang="en-US" cap="all" dirty="0"/>
              <a:t>2. does the length of a movie affect its popularity?</a:t>
            </a:r>
          </a:p>
          <a:p>
            <a:pPr marL="0" indent="0" defTabSz="457200">
              <a:spcBef>
                <a:spcPct val="20000"/>
              </a:spcBef>
              <a:spcAft>
                <a:spcPts val="600"/>
              </a:spcAft>
              <a:buSzPct val="92000"/>
              <a:buNone/>
            </a:pPr>
            <a:r>
              <a:rPr lang="en-US" cap="all" dirty="0"/>
              <a:t>3. which actors and directors have made the most top movies?</a:t>
            </a:r>
          </a:p>
        </p:txBody>
      </p:sp>
      <p:sp>
        <p:nvSpPr>
          <p:cNvPr id="10" name="Google Shape;72;p15">
            <a:extLst>
              <a:ext uri="{FF2B5EF4-FFF2-40B4-BE49-F238E27FC236}">
                <a16:creationId xmlns:a16="http://schemas.microsoft.com/office/drawing/2014/main" id="{3CBC94FC-443F-AB42-A0C5-2ABA43D60C72}"/>
              </a:ext>
            </a:extLst>
          </p:cNvPr>
          <p:cNvSpPr txBox="1">
            <a:spLocks/>
          </p:cNvSpPr>
          <p:nvPr/>
        </p:nvSpPr>
        <p:spPr>
          <a:xfrm>
            <a:off x="5313405" y="2983711"/>
            <a:ext cx="3584169" cy="1991520"/>
          </a:xfrm>
          <a:prstGeom prst="rect">
            <a:avLst/>
          </a:prstGeom>
        </p:spPr>
        <p:txBody>
          <a:bodyPr spcFirstLastPara="1" vert="horz" wrap="square" lIns="91440" tIns="45720" rIns="91440" bIns="45720" rtlCol="0" anchor="ctr" anchorCtr="0">
            <a:norm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endParaRPr lang="en-US" cap="all"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35" name="Rectangle 134">
            <a:extLst>
              <a:ext uri="{FF2B5EF4-FFF2-40B4-BE49-F238E27FC236}">
                <a16:creationId xmlns:a16="http://schemas.microsoft.com/office/drawing/2014/main" id="{2928117C-9446-4E7F-AE62-95E0F6DB5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37" name="Rectangle 136">
            <a:extLst>
              <a:ext uri="{FF2B5EF4-FFF2-40B4-BE49-F238E27FC236}">
                <a16:creationId xmlns:a16="http://schemas.microsoft.com/office/drawing/2014/main" id="{84D30AFB-4D71-48B0-AA00-28EE92363A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39" name="Rectangle 138">
            <a:extLst>
              <a:ext uri="{FF2B5EF4-FFF2-40B4-BE49-F238E27FC236}">
                <a16:creationId xmlns:a16="http://schemas.microsoft.com/office/drawing/2014/main" id="{96A0B76F-8010-4C62-B4B6-C5FC438C0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41" name="Rectangle 140">
            <a:extLst>
              <a:ext uri="{FF2B5EF4-FFF2-40B4-BE49-F238E27FC236}">
                <a16:creationId xmlns:a16="http://schemas.microsoft.com/office/drawing/2014/main" id="{9FC936C0-4624-438D-BDD0-6B296BD6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2314323"/>
            <a:ext cx="8447150" cy="24786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143" name="Rectangle 142">
            <a:extLst>
              <a:ext uri="{FF2B5EF4-FFF2-40B4-BE49-F238E27FC236}">
                <a16:creationId xmlns:a16="http://schemas.microsoft.com/office/drawing/2014/main" id="{683F1FFD-1AA8-4EC2-97B9-FEC7564F4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Rectangle 144">
            <a:extLst>
              <a:ext uri="{FF2B5EF4-FFF2-40B4-BE49-F238E27FC236}">
                <a16:creationId xmlns:a16="http://schemas.microsoft.com/office/drawing/2014/main" id="{8FF0F8A7-C9E3-49D9-A67E-09FF582C7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542924"/>
            <a:ext cx="2777490" cy="4249999"/>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147" name="Group 146">
            <a:extLst>
              <a:ext uri="{FF2B5EF4-FFF2-40B4-BE49-F238E27FC236}">
                <a16:creationId xmlns:a16="http://schemas.microsoft.com/office/drawing/2014/main" id="{A4274C20-A98B-4AC3-B16A-B7F41CB582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4900" y="340232"/>
            <a:ext cx="8474200" cy="73915"/>
            <a:chOff x="446534" y="453643"/>
            <a:chExt cx="11298933" cy="98554"/>
          </a:xfrm>
        </p:grpSpPr>
        <p:sp>
          <p:nvSpPr>
            <p:cNvPr id="148" name="Rectangle 147">
              <a:extLst>
                <a:ext uri="{FF2B5EF4-FFF2-40B4-BE49-F238E27FC236}">
                  <a16:creationId xmlns:a16="http://schemas.microsoft.com/office/drawing/2014/main" id="{43ECC69B-2243-424A-8237-CF490F8B06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49" name="Rectangle 148">
              <a:extLst>
                <a:ext uri="{FF2B5EF4-FFF2-40B4-BE49-F238E27FC236}">
                  <a16:creationId xmlns:a16="http://schemas.microsoft.com/office/drawing/2014/main" id="{6D2EA3B9-3D17-4510-8464-E74F67267C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50" name="Rectangle 149">
              <a:extLst>
                <a:ext uri="{FF2B5EF4-FFF2-40B4-BE49-F238E27FC236}">
                  <a16:creationId xmlns:a16="http://schemas.microsoft.com/office/drawing/2014/main" id="{AA5DFA43-F31D-4C31-8826-6B40A21CF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7" name="Google Shape;72;p15">
            <a:extLst>
              <a:ext uri="{FF2B5EF4-FFF2-40B4-BE49-F238E27FC236}">
                <a16:creationId xmlns:a16="http://schemas.microsoft.com/office/drawing/2014/main" id="{7685A3B6-CF52-5841-99FB-5137BF56C31D}"/>
              </a:ext>
            </a:extLst>
          </p:cNvPr>
          <p:cNvSpPr txBox="1">
            <a:spLocks/>
          </p:cNvSpPr>
          <p:nvPr/>
        </p:nvSpPr>
        <p:spPr>
          <a:xfrm>
            <a:off x="6031610" y="2185545"/>
            <a:ext cx="2676494" cy="2512929"/>
          </a:xfrm>
          <a:prstGeom prst="rect">
            <a:avLst/>
          </a:prstGeom>
        </p:spPr>
        <p:txBody>
          <a:bodyPr spcFirstLastPara="1" vert="horz" wrap="square" lIns="91440" tIns="45720" rIns="91440" bIns="45720" rtlCol="0" anchor="ctr" anchorCtr="0">
            <a:norm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r>
              <a:rPr lang="en-US" sz="2500" cap="all" dirty="0">
                <a:solidFill>
                  <a:schemeClr val="bg1"/>
                </a:solidFill>
              </a:rPr>
              <a:t> action</a:t>
            </a:r>
          </a:p>
          <a:p>
            <a:pPr marL="0" indent="0" defTabSz="457200">
              <a:spcBef>
                <a:spcPct val="20000"/>
              </a:spcBef>
              <a:spcAft>
                <a:spcPts val="600"/>
              </a:spcAft>
              <a:buSzPct val="92000"/>
              <a:buFont typeface="Wingdings 2" panose="05020102010507070707" pitchFamily="18" charset="2"/>
              <a:buChar char=""/>
            </a:pPr>
            <a:r>
              <a:rPr lang="en-US" sz="2500" cap="all" dirty="0">
                <a:solidFill>
                  <a:schemeClr val="bg1"/>
                </a:solidFill>
              </a:rPr>
              <a:t>Crime</a:t>
            </a:r>
          </a:p>
          <a:p>
            <a:pPr marL="0" indent="0" defTabSz="457200">
              <a:spcBef>
                <a:spcPct val="20000"/>
              </a:spcBef>
              <a:spcAft>
                <a:spcPts val="600"/>
              </a:spcAft>
              <a:buSzPct val="92000"/>
              <a:buFont typeface="Wingdings 2" panose="05020102010507070707" pitchFamily="18" charset="2"/>
              <a:buChar char=""/>
            </a:pPr>
            <a:r>
              <a:rPr lang="en-US" sz="2500" cap="all" dirty="0">
                <a:solidFill>
                  <a:schemeClr val="bg1"/>
                </a:solidFill>
              </a:rPr>
              <a:t>adventure</a:t>
            </a:r>
          </a:p>
        </p:txBody>
      </p:sp>
      <p:sp>
        <p:nvSpPr>
          <p:cNvPr id="32" name="Google Shape;72;p15">
            <a:extLst>
              <a:ext uri="{FF2B5EF4-FFF2-40B4-BE49-F238E27FC236}">
                <a16:creationId xmlns:a16="http://schemas.microsoft.com/office/drawing/2014/main" id="{9D4C2100-D961-2244-93A5-FB9B4B9C4C9C}"/>
              </a:ext>
            </a:extLst>
          </p:cNvPr>
          <p:cNvSpPr txBox="1">
            <a:spLocks/>
          </p:cNvSpPr>
          <p:nvPr/>
        </p:nvSpPr>
        <p:spPr>
          <a:xfrm>
            <a:off x="6031610" y="1268025"/>
            <a:ext cx="2750440" cy="917521"/>
          </a:xfrm>
          <a:prstGeom prst="rect">
            <a:avLst/>
          </a:prstGeom>
        </p:spPr>
        <p:txBody>
          <a:bodyPr spcFirstLastPara="1" vert="horz" wrap="square" lIns="91440" tIns="45720" rIns="91440" bIns="45720" rtlCol="0" anchor="ctr"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None/>
            </a:pPr>
            <a:r>
              <a:rPr lang="en-US" sz="2500" cap="all" dirty="0">
                <a:solidFill>
                  <a:schemeClr val="bg1"/>
                </a:solidFill>
              </a:rPr>
              <a:t>Results: Genres with highest median popularity</a:t>
            </a:r>
          </a:p>
        </p:txBody>
      </p:sp>
      <p:pic>
        <p:nvPicPr>
          <p:cNvPr id="8" name="Picture 7" descr="Chart, bar chart&#10;&#10;Description automatically generated">
            <a:extLst>
              <a:ext uri="{FF2B5EF4-FFF2-40B4-BE49-F238E27FC236}">
                <a16:creationId xmlns:a16="http://schemas.microsoft.com/office/drawing/2014/main" id="{BBBA5A53-8AA6-4146-8A53-47A782D152A7}"/>
              </a:ext>
            </a:extLst>
          </p:cNvPr>
          <p:cNvPicPr>
            <a:picLocks noChangeAspect="1"/>
          </p:cNvPicPr>
          <p:nvPr/>
        </p:nvPicPr>
        <p:blipFill>
          <a:blip r:embed="rId3"/>
          <a:stretch>
            <a:fillRect/>
          </a:stretch>
        </p:blipFill>
        <p:spPr>
          <a:xfrm>
            <a:off x="87011" y="683274"/>
            <a:ext cx="5870653" cy="41249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22" name="Rectangle 121">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4" name="Rectangle 123">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6" name="Rectangle 125">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8" name="Rectangle 127">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Google Shape;101;p20"/>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400" dirty="0">
                <a:solidFill>
                  <a:srgbClr val="FFFFFF"/>
                </a:solidFill>
              </a:rPr>
              <a:t>Results: longer runtime correlated with increased ratings and popularity</a:t>
            </a:r>
          </a:p>
        </p:txBody>
      </p:sp>
      <p:sp>
        <p:nvSpPr>
          <p:cNvPr id="102" name="Google Shape;102;p20"/>
          <p:cNvSpPr txBox="1">
            <a:spLocks noGrp="1"/>
          </p:cNvSpPr>
          <p:nvPr>
            <p:ph type="body" idx="1"/>
          </p:nvPr>
        </p:nvSpPr>
        <p:spPr>
          <a:xfrm>
            <a:off x="496020" y="1488752"/>
            <a:ext cx="4211904" cy="278264"/>
          </a:xfrm>
          <a:prstGeom prst="rect">
            <a:avLst/>
          </a:prstGeom>
        </p:spPr>
        <p:txBody>
          <a:bodyPr spcFirstLastPara="1" vert="horz" lIns="91440" tIns="45720" rIns="91440" bIns="45720" rtlCol="0" anchor="ctr" anchorCtr="0">
            <a:noAutofit/>
          </a:bodyPr>
          <a:lstStyle/>
          <a:p>
            <a:pPr marL="0" lvl="0" indent="0" defTabSz="457200">
              <a:spcBef>
                <a:spcPct val="20000"/>
              </a:spcBef>
              <a:spcAft>
                <a:spcPts val="600"/>
              </a:spcAft>
              <a:buSzPct val="92000"/>
              <a:buFont typeface="Wingdings 2" panose="05020102010507070707" pitchFamily="18" charset="2"/>
              <a:buChar char=""/>
            </a:pPr>
            <a:r>
              <a:rPr lang="en-US" sz="1400" dirty="0"/>
              <a:t>For Action movies...</a:t>
            </a:r>
          </a:p>
        </p:txBody>
      </p:sp>
      <p:pic>
        <p:nvPicPr>
          <p:cNvPr id="6" name="Picture 5">
            <a:extLst>
              <a:ext uri="{FF2B5EF4-FFF2-40B4-BE49-F238E27FC236}">
                <a16:creationId xmlns:a16="http://schemas.microsoft.com/office/drawing/2014/main" id="{8A0AE14A-3AEB-A848-983B-6377C96A46AF}"/>
              </a:ext>
            </a:extLst>
          </p:cNvPr>
          <p:cNvPicPr>
            <a:picLocks noChangeAspect="1"/>
          </p:cNvPicPr>
          <p:nvPr/>
        </p:nvPicPr>
        <p:blipFill>
          <a:blip r:embed="rId3"/>
          <a:stretch>
            <a:fillRect/>
          </a:stretch>
        </p:blipFill>
        <p:spPr>
          <a:xfrm>
            <a:off x="335022" y="1787497"/>
            <a:ext cx="4236978" cy="3289300"/>
          </a:xfrm>
          <a:prstGeom prst="rect">
            <a:avLst/>
          </a:prstGeom>
        </p:spPr>
      </p:pic>
      <p:pic>
        <p:nvPicPr>
          <p:cNvPr id="7" name="Picture 6">
            <a:extLst>
              <a:ext uri="{FF2B5EF4-FFF2-40B4-BE49-F238E27FC236}">
                <a16:creationId xmlns:a16="http://schemas.microsoft.com/office/drawing/2014/main" id="{E43568E3-CBDD-CE44-945C-6EA89AEA87EF}"/>
              </a:ext>
            </a:extLst>
          </p:cNvPr>
          <p:cNvPicPr>
            <a:picLocks noChangeAspect="1"/>
          </p:cNvPicPr>
          <p:nvPr/>
        </p:nvPicPr>
        <p:blipFill>
          <a:blip r:embed="rId4"/>
          <a:stretch>
            <a:fillRect/>
          </a:stretch>
        </p:blipFill>
        <p:spPr>
          <a:xfrm>
            <a:off x="4572000" y="1773949"/>
            <a:ext cx="4237100" cy="32893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7" name="Rectangle 106">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9" name="Rectangle 108">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1" name="Rectangle 110">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13" name="Rectangle 112">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Google Shape;101;p20"/>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400" dirty="0">
                <a:solidFill>
                  <a:srgbClr val="FFFFFF"/>
                </a:solidFill>
              </a:rPr>
              <a:t>Results: longer runtime correlated with increased ratings and popularity</a:t>
            </a:r>
          </a:p>
        </p:txBody>
      </p:sp>
      <p:sp>
        <p:nvSpPr>
          <p:cNvPr id="16" name="Google Shape;102;p20">
            <a:extLst>
              <a:ext uri="{FF2B5EF4-FFF2-40B4-BE49-F238E27FC236}">
                <a16:creationId xmlns:a16="http://schemas.microsoft.com/office/drawing/2014/main" id="{23C995C4-0BC7-3046-8444-A90C96CAFA24}"/>
              </a:ext>
            </a:extLst>
          </p:cNvPr>
          <p:cNvSpPr txBox="1">
            <a:spLocks noGrp="1"/>
          </p:cNvSpPr>
          <p:nvPr>
            <p:ph type="body" idx="1"/>
          </p:nvPr>
        </p:nvSpPr>
        <p:spPr>
          <a:xfrm>
            <a:off x="496020" y="1513466"/>
            <a:ext cx="4211904" cy="278264"/>
          </a:xfrm>
          <a:prstGeom prst="rect">
            <a:avLst/>
          </a:prstGeom>
        </p:spPr>
        <p:txBody>
          <a:bodyPr spcFirstLastPara="1" vert="horz" lIns="91440" tIns="45720" rIns="91440" bIns="45720" rtlCol="0" anchor="ctr" anchorCtr="0">
            <a:noAutofit/>
          </a:bodyPr>
          <a:lstStyle/>
          <a:p>
            <a:pPr marL="0" lvl="0" indent="0" defTabSz="457200">
              <a:spcBef>
                <a:spcPct val="20000"/>
              </a:spcBef>
              <a:spcAft>
                <a:spcPts val="600"/>
              </a:spcAft>
              <a:buSzPct val="92000"/>
              <a:buFont typeface="Wingdings 2" panose="05020102010507070707" pitchFamily="18" charset="2"/>
              <a:buChar char=""/>
            </a:pPr>
            <a:r>
              <a:rPr lang="en-US" sz="1400" dirty="0"/>
              <a:t>And Crime movies…</a:t>
            </a:r>
          </a:p>
        </p:txBody>
      </p:sp>
      <p:pic>
        <p:nvPicPr>
          <p:cNvPr id="4" name="Picture 3">
            <a:extLst>
              <a:ext uri="{FF2B5EF4-FFF2-40B4-BE49-F238E27FC236}">
                <a16:creationId xmlns:a16="http://schemas.microsoft.com/office/drawing/2014/main" id="{42C46372-7EB5-6048-A527-7F94B4464A17}"/>
              </a:ext>
            </a:extLst>
          </p:cNvPr>
          <p:cNvPicPr>
            <a:picLocks noChangeAspect="1"/>
          </p:cNvPicPr>
          <p:nvPr/>
        </p:nvPicPr>
        <p:blipFill>
          <a:blip r:embed="rId3"/>
          <a:stretch>
            <a:fillRect/>
          </a:stretch>
        </p:blipFill>
        <p:spPr>
          <a:xfrm>
            <a:off x="349395" y="1776168"/>
            <a:ext cx="4237100" cy="3289300"/>
          </a:xfrm>
          <a:prstGeom prst="rect">
            <a:avLst/>
          </a:prstGeom>
        </p:spPr>
      </p:pic>
      <p:pic>
        <p:nvPicPr>
          <p:cNvPr id="5" name="Picture 4">
            <a:extLst>
              <a:ext uri="{FF2B5EF4-FFF2-40B4-BE49-F238E27FC236}">
                <a16:creationId xmlns:a16="http://schemas.microsoft.com/office/drawing/2014/main" id="{C1391E73-FEB6-674F-811A-6698B30705B9}"/>
              </a:ext>
            </a:extLst>
          </p:cNvPr>
          <p:cNvPicPr>
            <a:picLocks noChangeAspect="1"/>
          </p:cNvPicPr>
          <p:nvPr/>
        </p:nvPicPr>
        <p:blipFill>
          <a:blip r:embed="rId4"/>
          <a:stretch>
            <a:fillRect/>
          </a:stretch>
        </p:blipFill>
        <p:spPr>
          <a:xfrm>
            <a:off x="4572000" y="1776168"/>
            <a:ext cx="4237100" cy="3289300"/>
          </a:xfrm>
          <a:prstGeom prst="rect">
            <a:avLst/>
          </a:prstGeom>
        </p:spPr>
      </p:pic>
    </p:spTree>
    <p:extLst>
      <p:ext uri="{BB962C8B-B14F-4D97-AF65-F5344CB8AC3E}">
        <p14:creationId xmlns:p14="http://schemas.microsoft.com/office/powerpoint/2010/main" val="35091122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21" name="Rectangle 120">
            <a:extLst>
              <a:ext uri="{FF2B5EF4-FFF2-40B4-BE49-F238E27FC236}">
                <a16:creationId xmlns:a16="http://schemas.microsoft.com/office/drawing/2014/main" id="{1E5E4503-CC62-4DA9-9121-0A157199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900" y="342900"/>
            <a:ext cx="2777490" cy="7124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3" name="Rectangle 122">
            <a:extLst>
              <a:ext uri="{FF2B5EF4-FFF2-40B4-BE49-F238E27FC236}">
                <a16:creationId xmlns:a16="http://schemas.microsoft.com/office/drawing/2014/main" id="{D8D61A1B-3C4C-4F0E-965F-15837624C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1610" y="340232"/>
            <a:ext cx="2777490" cy="73915"/>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25" name="Rectangle 124">
            <a:extLst>
              <a:ext uri="{FF2B5EF4-FFF2-40B4-BE49-F238E27FC236}">
                <a16:creationId xmlns:a16="http://schemas.microsoft.com/office/drawing/2014/main" id="{00E56243-9701-44E8-8A92-319433305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81372" y="342900"/>
            <a:ext cx="2777490" cy="6858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27" name="Rectangle 126">
            <a:extLst>
              <a:ext uri="{FF2B5EF4-FFF2-40B4-BE49-F238E27FC236}">
                <a16:creationId xmlns:a16="http://schemas.microsoft.com/office/drawing/2014/main" id="{982B322E-34C4-40A4-91E5-53D60DE973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0214" y="460805"/>
            <a:ext cx="8482004" cy="891973"/>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1" name="Google Shape;101;p20"/>
          <p:cNvSpPr txBox="1">
            <a:spLocks noGrp="1"/>
          </p:cNvSpPr>
          <p:nvPr>
            <p:ph type="title"/>
          </p:nvPr>
        </p:nvSpPr>
        <p:spPr>
          <a:xfrm>
            <a:off x="435894" y="526617"/>
            <a:ext cx="8272212" cy="760350"/>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2400" dirty="0">
                <a:solidFill>
                  <a:srgbClr val="FFFFFF"/>
                </a:solidFill>
              </a:rPr>
              <a:t>Results: longer runtime correlated with increased ratings and popularity</a:t>
            </a:r>
          </a:p>
        </p:txBody>
      </p:sp>
      <p:sp>
        <p:nvSpPr>
          <p:cNvPr id="18" name="Google Shape;102;p20">
            <a:extLst>
              <a:ext uri="{FF2B5EF4-FFF2-40B4-BE49-F238E27FC236}">
                <a16:creationId xmlns:a16="http://schemas.microsoft.com/office/drawing/2014/main" id="{FBD3A444-3105-284F-B19C-B57C0A0401BC}"/>
              </a:ext>
            </a:extLst>
          </p:cNvPr>
          <p:cNvSpPr txBox="1">
            <a:spLocks/>
          </p:cNvSpPr>
          <p:nvPr/>
        </p:nvSpPr>
        <p:spPr>
          <a:xfrm>
            <a:off x="435894" y="1425304"/>
            <a:ext cx="5418806" cy="378778"/>
          </a:xfrm>
          <a:prstGeom prst="rect">
            <a:avLst/>
          </a:prstGeom>
        </p:spPr>
        <p:txBody>
          <a:bodyPr spcFirstLastPara="1" vert="horz" lIns="91440" tIns="45720" rIns="91440" bIns="45720" rtlCol="0" anchor="ctr" anchorCtr="0">
            <a:noAutofit/>
          </a:bodyPr>
          <a:lstStyle>
            <a:lvl1pPr marL="457200" lvl="0" indent="-342900" algn="l" defTabSz="342900" rtl="0" eaLnBrk="1" latinLnBrk="0" hangingPunct="1">
              <a:spcBef>
                <a:spcPts val="0"/>
              </a:spcBef>
              <a:spcAft>
                <a:spcPts val="0"/>
              </a:spcAft>
              <a:buClr>
                <a:schemeClr val="accent2"/>
              </a:buClr>
              <a:buSzPts val="1800"/>
              <a:buFont typeface="Wingdings 2" panose="05020102010507070707" pitchFamily="18" charset="2"/>
              <a:buChar char="●"/>
              <a:defRPr sz="1350" kern="1200">
                <a:solidFill>
                  <a:schemeClr val="tx2"/>
                </a:solidFill>
                <a:latin typeface="+mn-lt"/>
                <a:ea typeface="+mn-ea"/>
                <a:cs typeface="+mn-cs"/>
              </a:defRPr>
            </a:lvl1pPr>
            <a:lvl2pPr marL="914400" lvl="1"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200" kern="1200">
                <a:solidFill>
                  <a:schemeClr val="tx2"/>
                </a:solidFill>
                <a:latin typeface="+mn-lt"/>
                <a:ea typeface="+mn-ea"/>
                <a:cs typeface="+mn-cs"/>
              </a:defRPr>
            </a:lvl2pPr>
            <a:lvl3pPr marL="1371600" lvl="2"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1050" kern="1200">
                <a:solidFill>
                  <a:schemeClr val="tx2"/>
                </a:solidFill>
                <a:latin typeface="+mn-lt"/>
                <a:ea typeface="+mn-ea"/>
                <a:cs typeface="+mn-cs"/>
              </a:defRPr>
            </a:lvl3pPr>
            <a:lvl4pPr marL="1828800" lvl="3"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4pPr>
            <a:lvl5pPr marL="2286000" lvl="4"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5pPr>
            <a:lvl6pPr marL="2743200" lvl="5"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6pPr>
            <a:lvl7pPr marL="3200400" lvl="6"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7pPr>
            <a:lvl8pPr marL="3657600" lvl="7" indent="-317500" algn="l" defTabSz="342900" rtl="0" eaLnBrk="1" latinLnBrk="0" hangingPunct="1">
              <a:spcBef>
                <a:spcPts val="1600"/>
              </a:spcBef>
              <a:spcAft>
                <a:spcPts val="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8pPr>
            <a:lvl9pPr marL="4114800" lvl="8" indent="-317500" algn="l" defTabSz="342900" rtl="0" eaLnBrk="1" latinLnBrk="0" hangingPunct="1">
              <a:spcBef>
                <a:spcPts val="1600"/>
              </a:spcBef>
              <a:spcAft>
                <a:spcPts val="1600"/>
              </a:spcAft>
              <a:buClr>
                <a:schemeClr val="accent2"/>
              </a:buClr>
              <a:buSzPts val="1400"/>
              <a:buFont typeface="Wingdings 2" panose="05020102010507070707" pitchFamily="18" charset="2"/>
              <a:buChar char="■"/>
              <a:defRPr sz="900" kern="1200">
                <a:solidFill>
                  <a:schemeClr val="tx2"/>
                </a:solidFill>
                <a:latin typeface="+mn-lt"/>
                <a:ea typeface="+mn-ea"/>
                <a:cs typeface="+mn-cs"/>
              </a:defRPr>
            </a:lvl9pPr>
          </a:lstStyle>
          <a:p>
            <a:pPr marL="0" indent="0" defTabSz="457200">
              <a:spcBef>
                <a:spcPct val="20000"/>
              </a:spcBef>
              <a:spcAft>
                <a:spcPts val="600"/>
              </a:spcAft>
              <a:buSzPct val="92000"/>
              <a:buFont typeface="Wingdings 2" panose="05020102010507070707" pitchFamily="18" charset="2"/>
              <a:buChar char=""/>
            </a:pPr>
            <a:r>
              <a:rPr lang="en-US" sz="1400" dirty="0"/>
              <a:t>And Adventure movies!</a:t>
            </a:r>
          </a:p>
        </p:txBody>
      </p:sp>
      <p:pic>
        <p:nvPicPr>
          <p:cNvPr id="8" name="Picture 7">
            <a:extLst>
              <a:ext uri="{FF2B5EF4-FFF2-40B4-BE49-F238E27FC236}">
                <a16:creationId xmlns:a16="http://schemas.microsoft.com/office/drawing/2014/main" id="{0DFDF7DA-04FF-4147-8639-0077FB87C6FF}"/>
              </a:ext>
            </a:extLst>
          </p:cNvPr>
          <p:cNvPicPr>
            <a:picLocks noChangeAspect="1"/>
          </p:cNvPicPr>
          <p:nvPr/>
        </p:nvPicPr>
        <p:blipFill>
          <a:blip r:embed="rId3"/>
          <a:stretch>
            <a:fillRect/>
          </a:stretch>
        </p:blipFill>
        <p:spPr>
          <a:xfrm>
            <a:off x="4567314" y="1770985"/>
            <a:ext cx="4241786" cy="3289300"/>
          </a:xfrm>
          <a:prstGeom prst="rect">
            <a:avLst/>
          </a:prstGeom>
        </p:spPr>
      </p:pic>
      <p:pic>
        <p:nvPicPr>
          <p:cNvPr id="9" name="Picture 8">
            <a:extLst>
              <a:ext uri="{FF2B5EF4-FFF2-40B4-BE49-F238E27FC236}">
                <a16:creationId xmlns:a16="http://schemas.microsoft.com/office/drawing/2014/main" id="{6D8CA5DD-5D62-194F-AA62-21E5C58D1568}"/>
              </a:ext>
            </a:extLst>
          </p:cNvPr>
          <p:cNvPicPr>
            <a:picLocks noChangeAspect="1"/>
          </p:cNvPicPr>
          <p:nvPr/>
        </p:nvPicPr>
        <p:blipFill>
          <a:blip r:embed="rId4"/>
          <a:stretch>
            <a:fillRect/>
          </a:stretch>
        </p:blipFill>
        <p:spPr>
          <a:xfrm>
            <a:off x="330214" y="1770985"/>
            <a:ext cx="4241786" cy="3289300"/>
          </a:xfrm>
          <a:prstGeom prst="rect">
            <a:avLst/>
          </a:prstGeom>
        </p:spPr>
      </p:pic>
    </p:spTree>
    <p:extLst>
      <p:ext uri="{BB962C8B-B14F-4D97-AF65-F5344CB8AC3E}">
        <p14:creationId xmlns:p14="http://schemas.microsoft.com/office/powerpoint/2010/main" val="332299127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4D1434"/>
      </a:accent1>
      <a:accent2>
        <a:srgbClr val="903163"/>
      </a:accent2>
      <a:accent3>
        <a:srgbClr val="B2324B"/>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TotalTime>
  <Words>957</Words>
  <Application>Microsoft Macintosh PowerPoint</Application>
  <PresentationFormat>On-screen Show (16:9)</PresentationFormat>
  <Paragraphs>88</Paragraphs>
  <Slides>15</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Gill Sans MT</vt:lpstr>
      <vt:lpstr>Wingdings 2</vt:lpstr>
      <vt:lpstr>Arial</vt:lpstr>
      <vt:lpstr>Dividend</vt:lpstr>
      <vt:lpstr>Microsoft makes movies!</vt:lpstr>
      <vt:lpstr>Outline</vt:lpstr>
      <vt:lpstr>Business problem</vt:lpstr>
      <vt:lpstr>data</vt:lpstr>
      <vt:lpstr>Questions for investigation</vt:lpstr>
      <vt:lpstr>PowerPoint Presentation</vt:lpstr>
      <vt:lpstr>Results: longer runtime correlated with increased ratings and popularity</vt:lpstr>
      <vt:lpstr>Results: longer runtime correlated with increased ratings and popularity</vt:lpstr>
      <vt:lpstr>Results: longer runtime correlated with increased ratings and popularity</vt:lpstr>
      <vt:lpstr>Results: longer runtime correlated with increased ratings and popularity</vt:lpstr>
      <vt:lpstr>Results:  top actors and directors in action movies</vt:lpstr>
      <vt:lpstr>Results:  top actors and directors in Crime movies</vt:lpstr>
      <vt:lpstr>Results:  top actors and directors in Adventure movies</vt:lpstr>
      <vt:lpstr>Conclusions</vt:lpstr>
      <vt:lpstr>Thank You!  Email: lilisbeit@gmail.com  GitHub: @lilisbeit  LinkedIn: linkedin.com/in/lili-beit-33bb823/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makes movies!</dc:title>
  <dc:creator>Lili Beit</dc:creator>
  <cp:lastModifiedBy>Lili Beit</cp:lastModifiedBy>
  <cp:revision>5</cp:revision>
  <dcterms:created xsi:type="dcterms:W3CDTF">2020-11-22T02:47:59Z</dcterms:created>
  <dcterms:modified xsi:type="dcterms:W3CDTF">2020-11-22T23:11:04Z</dcterms:modified>
</cp:coreProperties>
</file>